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footer3.xml" ContentType="application/vnd.openxmlformats-officedocument.wordprocessingml.footer+xml"/>
  <Override PartName="/word/comments.xml" ContentType="application/vnd.openxmlformats-officedocument.wordprocessingml.comments+xml"/>
  <Override PartName="/word/commentsExtended.xml" ContentType="application/vnd.openxmlformats-officedocument.wordprocessingml.commentsExtended+xml"/>
  <Override PartName="/word/commentsIds.xml" ContentType="application/vnd.openxmlformats-officedocument.wordprocessingml.commentsIds+xml"/>
  <Override PartName="/word/commentsExtensible.xml" ContentType="application/vnd.openxmlformats-officedocument.wordprocessingml.commentsExtensible+xml"/>
  <Override PartName="/word/header3.xml" ContentType="application/vnd.openxmlformats-officedocument.wordprocessingml.header+xml"/>
  <Override PartName="/word/header4.xml" ContentType="application/vnd.openxmlformats-officedocument.wordprocessingml.header+xml"/>
  <Override PartName="/word/footer4.xml" ContentType="application/vnd.openxmlformats-officedocument.wordprocessingml.footer+xml"/>
  <Override PartName="/word/header5.xml" ContentType="application/vnd.openxmlformats-officedocument.wordprocessingml.header+xml"/>
  <Override PartName="/word/footer5.xml" ContentType="application/vnd.openxmlformats-officedocument.wordprocessingml.footer+xml"/>
  <Override PartName="/word/fontTable.xml" ContentType="application/vnd.openxmlformats-officedocument.wordprocessingml.fontTable+xml"/>
  <Override PartName="/word/people.xml" ContentType="application/vnd.openxmlformats-officedocument.wordprocessingml.peop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5" Type="http://schemas.microsoft.com/office/2020/02/relationships/classificationlabels" Target="docMetadata/LabelInfo.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15EBB9C8" w14:textId="77777777" w:rsidR="00580C65" w:rsidRPr="004833B9" w:rsidRDefault="00580C65" w:rsidP="0018460C">
      <w:pPr>
        <w:widowControl/>
        <w:tabs>
          <w:tab w:val="right" w:pos="9360"/>
        </w:tabs>
        <w:jc w:val="right"/>
        <w:rPr>
          <w:rStyle w:val="IntenseReference"/>
          <w:highlight w:val="yellow"/>
        </w:rPr>
      </w:pPr>
      <w:r w:rsidRPr="00B66BCE">
        <w:t>A</w:t>
      </w:r>
      <w:r w:rsidRPr="004833B9">
        <w:rPr>
          <w:highlight w:val="yellow"/>
        </w:rPr>
        <w:t>-</w:t>
      </w:r>
      <w:r w:rsidRPr="004833B9">
        <w:rPr>
          <w:rStyle w:val="IntenseReference"/>
          <w:highlight w:val="yellow"/>
        </w:rPr>
        <w:t>[xxx-xxx]</w:t>
      </w:r>
    </w:p>
    <w:p w14:paraId="15EBB9C9" w14:textId="77777777" w:rsidR="00580C65" w:rsidRPr="00B66BCE" w:rsidRDefault="00580C65" w:rsidP="0018460C">
      <w:pPr>
        <w:widowControl/>
        <w:tabs>
          <w:tab w:val="right" w:pos="9360"/>
        </w:tabs>
        <w:jc w:val="right"/>
        <w:rPr>
          <w:rStyle w:val="IntenseReference"/>
        </w:rPr>
      </w:pPr>
      <w:r w:rsidRPr="004833B9">
        <w:rPr>
          <w:rStyle w:val="IntenseReference"/>
          <w:highlight w:val="yellow"/>
        </w:rPr>
        <w:t>[period of review]</w:t>
      </w:r>
    </w:p>
    <w:p w14:paraId="15EBB9CA" w14:textId="77777777" w:rsidR="00580C65" w:rsidRPr="00B66BCE" w:rsidRDefault="00580C65" w:rsidP="0018460C">
      <w:pPr>
        <w:widowControl/>
        <w:tabs>
          <w:tab w:val="right" w:pos="9360"/>
        </w:tabs>
        <w:jc w:val="right"/>
      </w:pPr>
      <w:r w:rsidRPr="00B66BCE">
        <w:t>Public Document</w:t>
      </w:r>
    </w:p>
    <w:p w14:paraId="15EBB9CB" w14:textId="77777777" w:rsidR="00580C65" w:rsidRPr="00B66BCE" w:rsidRDefault="00580C65" w:rsidP="0018460C">
      <w:pPr>
        <w:widowControl/>
        <w:tabs>
          <w:tab w:val="right" w:pos="9360"/>
        </w:tabs>
        <w:jc w:val="right"/>
        <w:rPr>
          <w:rStyle w:val="IntenseReference"/>
        </w:rPr>
      </w:pPr>
      <w:r w:rsidRPr="004833B9">
        <w:rPr>
          <w:rStyle w:val="IntenseReference"/>
          <w:highlight w:val="yellow"/>
        </w:rPr>
        <w:t>[office/analyst]</w:t>
      </w:r>
    </w:p>
    <w:p w14:paraId="15EBB9CC" w14:textId="77777777" w:rsidR="00580C65" w:rsidRPr="00B66BCE" w:rsidRDefault="00580C65" w:rsidP="0018460C">
      <w:pPr>
        <w:widowControl/>
      </w:pPr>
    </w:p>
    <w:p w14:paraId="15EBB9CD" w14:textId="77777777" w:rsidR="00580C65" w:rsidRPr="004833B9" w:rsidRDefault="00580C65" w:rsidP="0018460C">
      <w:pPr>
        <w:widowControl/>
        <w:rPr>
          <w:rStyle w:val="IntenseReference"/>
          <w:highlight w:val="yellow"/>
        </w:rPr>
      </w:pPr>
      <w:r w:rsidRPr="004833B9">
        <w:rPr>
          <w:rStyle w:val="IntenseReference"/>
          <w:highlight w:val="yellow"/>
        </w:rPr>
        <w:t>[date]</w:t>
      </w:r>
    </w:p>
    <w:p w14:paraId="15EBB9CE" w14:textId="77777777" w:rsidR="00580C65" w:rsidRPr="004833B9" w:rsidRDefault="00580C65" w:rsidP="0018460C">
      <w:pPr>
        <w:widowControl/>
        <w:rPr>
          <w:highlight w:val="yellow"/>
        </w:rPr>
      </w:pPr>
    </w:p>
    <w:p w14:paraId="15EBB9CF" w14:textId="77777777" w:rsidR="00580C65" w:rsidRPr="004833B9" w:rsidRDefault="00580C65" w:rsidP="0018460C">
      <w:pPr>
        <w:widowControl/>
        <w:rPr>
          <w:rStyle w:val="IntenseReference"/>
          <w:highlight w:val="yellow"/>
        </w:rPr>
      </w:pPr>
      <w:r w:rsidRPr="004833B9">
        <w:rPr>
          <w:rStyle w:val="IntenseReference"/>
          <w:highlight w:val="yellow"/>
        </w:rPr>
        <w:t>[name]</w:t>
      </w:r>
    </w:p>
    <w:p w14:paraId="15EBB9D0" w14:textId="77777777" w:rsidR="00580C65" w:rsidRPr="00B66BCE" w:rsidRDefault="00580C65" w:rsidP="0018460C">
      <w:pPr>
        <w:widowControl/>
        <w:rPr>
          <w:rStyle w:val="IntenseReference"/>
        </w:rPr>
      </w:pPr>
      <w:r w:rsidRPr="004833B9">
        <w:rPr>
          <w:rStyle w:val="IntenseReference"/>
          <w:highlight w:val="yellow"/>
        </w:rPr>
        <w:t>[address]</w:t>
      </w:r>
    </w:p>
    <w:p w14:paraId="15EBB9D1" w14:textId="439FC4C2" w:rsidR="00580C65" w:rsidRDefault="00580C65" w:rsidP="0018460C">
      <w:pPr>
        <w:widowControl/>
      </w:pPr>
    </w:p>
    <w:p w14:paraId="21780FB6" w14:textId="77777777" w:rsidR="00C6477B" w:rsidRDefault="00C6477B" w:rsidP="00C6477B">
      <w:r>
        <w:t xml:space="preserve">Re:  Administrative Review of the Antidumping Duty Order on </w:t>
      </w:r>
      <w:r>
        <w:rPr>
          <w:rStyle w:val="IntenseReference"/>
        </w:rPr>
        <w:t xml:space="preserve">[insert product] </w:t>
      </w:r>
      <w:r>
        <w:t xml:space="preserve">from </w:t>
      </w:r>
      <w:r>
        <w:rPr>
          <w:rStyle w:val="IntenseReference"/>
        </w:rPr>
        <w:t>[insert country]</w:t>
      </w:r>
      <w:r>
        <w:t>:  Request for Information</w:t>
      </w:r>
    </w:p>
    <w:p w14:paraId="78ABF4CC" w14:textId="77777777" w:rsidR="00C6477B" w:rsidRPr="00B66BCE" w:rsidRDefault="00C6477B" w:rsidP="0018460C">
      <w:pPr>
        <w:widowControl/>
      </w:pPr>
    </w:p>
    <w:p w14:paraId="15EBB9D2" w14:textId="77777777" w:rsidR="00580C65" w:rsidRPr="00B66BCE" w:rsidRDefault="00580C65" w:rsidP="0018460C">
      <w:pPr>
        <w:widowControl/>
      </w:pPr>
      <w:r w:rsidRPr="00B66BCE">
        <w:t>Dear Sir or Madam:</w:t>
      </w:r>
    </w:p>
    <w:p w14:paraId="15EBB9D3" w14:textId="77777777" w:rsidR="00442EDB" w:rsidRPr="000A2E3D" w:rsidRDefault="00442EDB" w:rsidP="0018460C">
      <w:pPr>
        <w:widowControl/>
      </w:pPr>
    </w:p>
    <w:p w14:paraId="15EBB9D4" w14:textId="4DDB5111" w:rsidR="00442EDB" w:rsidRPr="000A2E3D" w:rsidRDefault="00442EDB" w:rsidP="0018460C">
      <w:pPr>
        <w:widowControl/>
      </w:pPr>
      <w:r w:rsidRPr="000A2E3D">
        <w:t>On</w:t>
      </w:r>
      <w:r w:rsidR="00692E28" w:rsidRPr="000A2E3D">
        <w:t xml:space="preserve"> </w:t>
      </w:r>
      <w:r w:rsidR="00580C65" w:rsidRPr="004833B9">
        <w:rPr>
          <w:rStyle w:val="IntenseReference"/>
          <w:highlight w:val="yellow"/>
        </w:rPr>
        <w:t>[insert date]</w:t>
      </w:r>
      <w:r w:rsidR="0012631C" w:rsidRPr="000A2E3D">
        <w:t>,</w:t>
      </w:r>
      <w:r w:rsidRPr="000A2E3D">
        <w:t xml:space="preserve"> </w:t>
      </w:r>
      <w:r w:rsidR="007015EB">
        <w:t>Commerce</w:t>
      </w:r>
      <w:r w:rsidRPr="000A2E3D">
        <w:t xml:space="preserve"> of Commerce (</w:t>
      </w:r>
      <w:r w:rsidR="007015EB">
        <w:t>Commerce</w:t>
      </w:r>
      <w:r w:rsidRPr="000A2E3D">
        <w:t xml:space="preserve">) initiated an </w:t>
      </w:r>
      <w:r w:rsidR="00965A3B" w:rsidRPr="000A2E3D">
        <w:t xml:space="preserve">administrative review of the </w:t>
      </w:r>
      <w:r w:rsidRPr="000A2E3D">
        <w:t xml:space="preserve">antidumping duty </w:t>
      </w:r>
      <w:r w:rsidR="00965A3B" w:rsidRPr="000A2E3D">
        <w:t>order</w:t>
      </w:r>
      <w:r w:rsidRPr="000A2E3D">
        <w:t xml:space="preserve"> </w:t>
      </w:r>
      <w:r w:rsidR="00965A3B" w:rsidRPr="000A2E3D">
        <w:t>on</w:t>
      </w:r>
      <w:r w:rsidRPr="000A2E3D">
        <w:t xml:space="preserve"> </w:t>
      </w:r>
      <w:r w:rsidR="00580C65" w:rsidRPr="004833B9">
        <w:rPr>
          <w:rStyle w:val="IntenseReference"/>
          <w:highlight w:val="yellow"/>
        </w:rPr>
        <w:t>[insert product name]</w:t>
      </w:r>
      <w:r w:rsidR="00580C65" w:rsidRPr="001B4A5E">
        <w:t xml:space="preserve"> </w:t>
      </w:r>
      <w:r w:rsidRPr="000A2E3D">
        <w:t xml:space="preserve">from </w:t>
      </w:r>
      <w:r w:rsidR="00580C65" w:rsidRPr="004833B9">
        <w:rPr>
          <w:rStyle w:val="IntenseReference"/>
          <w:highlight w:val="yellow"/>
        </w:rPr>
        <w:t>[insert country]</w:t>
      </w:r>
      <w:r w:rsidRPr="000A2E3D">
        <w:t>.</w:t>
      </w:r>
      <w:r w:rsidR="001B4A5E" w:rsidRPr="001B4A5E">
        <w:rPr>
          <w:rStyle w:val="FootnoteReference"/>
          <w:vertAlign w:val="superscript"/>
        </w:rPr>
        <w:footnoteReference w:id="2"/>
      </w:r>
    </w:p>
    <w:p w14:paraId="15EBB9D5" w14:textId="77777777" w:rsidR="00442EDB" w:rsidRPr="000A2E3D" w:rsidRDefault="00442EDB" w:rsidP="0018460C">
      <w:pPr>
        <w:widowControl/>
      </w:pPr>
    </w:p>
    <w:p w14:paraId="15EBB9D6" w14:textId="55D99704" w:rsidR="00442EDB" w:rsidRPr="000A2E3D" w:rsidRDefault="00442EDB" w:rsidP="0018460C">
      <w:pPr>
        <w:widowControl/>
      </w:pPr>
      <w:r w:rsidRPr="000A2E3D">
        <w:t xml:space="preserve">In advance of the issuance of the antidumping questionnaire, </w:t>
      </w:r>
      <w:r w:rsidR="007015EB">
        <w:t>Commerce</w:t>
      </w:r>
      <w:r w:rsidRPr="000A2E3D">
        <w:t xml:space="preserve"> ask</w:t>
      </w:r>
      <w:r w:rsidR="005535D0" w:rsidRPr="000A2E3D">
        <w:t>s</w:t>
      </w:r>
      <w:r w:rsidRPr="000A2E3D">
        <w:t xml:space="preserve"> that you respond to the questions in Attachment I </w:t>
      </w:r>
      <w:r w:rsidR="005535D0" w:rsidRPr="000A2E3D">
        <w:t>to this letter,</w:t>
      </w:r>
      <w:r w:rsidRPr="000A2E3D">
        <w:t xml:space="preserve"> requesting information on the quantity and U.S. dollar sales value of all </w:t>
      </w:r>
      <w:r w:rsidR="00692E28" w:rsidRPr="000A2E3D">
        <w:t xml:space="preserve">your sales to the United States during the period </w:t>
      </w:r>
      <w:r w:rsidR="00580C65" w:rsidRPr="004833B9">
        <w:rPr>
          <w:rStyle w:val="IntenseReference"/>
          <w:highlight w:val="yellow"/>
        </w:rPr>
        <w:t>[insert date]</w:t>
      </w:r>
      <w:r w:rsidR="00580C65" w:rsidRPr="001B4A5E">
        <w:t xml:space="preserve"> </w:t>
      </w:r>
      <w:r w:rsidR="00692E28" w:rsidRPr="000A2E3D">
        <w:t xml:space="preserve">through </w:t>
      </w:r>
      <w:r w:rsidR="00580C65" w:rsidRPr="004833B9">
        <w:rPr>
          <w:rStyle w:val="IntenseReference"/>
          <w:highlight w:val="yellow"/>
        </w:rPr>
        <w:t>[insert date]</w:t>
      </w:r>
      <w:r w:rsidR="00692E28" w:rsidRPr="000A2E3D">
        <w:t>,</w:t>
      </w:r>
      <w:r w:rsidR="00126C61" w:rsidRPr="000A2E3D">
        <w:t xml:space="preserve"> </w:t>
      </w:r>
      <w:r w:rsidR="00692E28" w:rsidRPr="000A2E3D">
        <w:t xml:space="preserve">covered by the scope of </w:t>
      </w:r>
      <w:r w:rsidR="00965A3B" w:rsidRPr="000A2E3D">
        <w:t>order</w:t>
      </w:r>
      <w:r w:rsidR="00692E28" w:rsidRPr="000A2E3D">
        <w:t xml:space="preserve">, produced in </w:t>
      </w:r>
      <w:r w:rsidR="00580C65" w:rsidRPr="004833B9">
        <w:rPr>
          <w:rStyle w:val="IntenseReference"/>
          <w:highlight w:val="yellow"/>
        </w:rPr>
        <w:t>[insert country]</w:t>
      </w:r>
      <w:r w:rsidR="00692E28" w:rsidRPr="000A2E3D">
        <w:t>.</w:t>
      </w:r>
      <w:r w:rsidR="00DD1FC6" w:rsidRPr="00A80187">
        <w:rPr>
          <w:rStyle w:val="FootnoteReference"/>
          <w:vertAlign w:val="superscript"/>
        </w:rPr>
        <w:footnoteReference w:id="3"/>
      </w:r>
      <w:r w:rsidR="00692E28" w:rsidRPr="000A2E3D">
        <w:t xml:space="preserve">  </w:t>
      </w:r>
      <w:r w:rsidR="00965A3B" w:rsidRPr="000A2E3D">
        <w:t>The</w:t>
      </w:r>
      <w:r w:rsidRPr="000A2E3D">
        <w:t xml:space="preserve"> scope of the </w:t>
      </w:r>
      <w:r w:rsidR="00965A3B" w:rsidRPr="000A2E3D">
        <w:t>order</w:t>
      </w:r>
      <w:r w:rsidRPr="000A2E3D">
        <w:t xml:space="preserve"> is included in Attachment II</w:t>
      </w:r>
      <w:r w:rsidR="005535D0" w:rsidRPr="000A2E3D">
        <w:t xml:space="preserve"> to this letter</w:t>
      </w:r>
      <w:r w:rsidRPr="000A2E3D">
        <w:t>, and general instructions for responding to this letter are contained in Attachment I</w:t>
      </w:r>
      <w:r w:rsidR="00F81C93" w:rsidRPr="000A2E3D">
        <w:t>II</w:t>
      </w:r>
      <w:r w:rsidR="005535D0" w:rsidRPr="000A2E3D">
        <w:t xml:space="preserve"> to this letter</w:t>
      </w:r>
      <w:r w:rsidRPr="000A2E3D">
        <w:t>.</w:t>
      </w:r>
      <w:r w:rsidRPr="000A2E3D">
        <w:rPr>
          <w:b/>
          <w:bCs/>
        </w:rPr>
        <w:t xml:space="preserve">  Please be advised that receipt of this letter does not indicate that you will be chosen as a mandatory respond</w:t>
      </w:r>
      <w:r w:rsidR="008F28A2" w:rsidRPr="000A2E3D">
        <w:rPr>
          <w:b/>
          <w:bCs/>
        </w:rPr>
        <w:t xml:space="preserve">ent </w:t>
      </w:r>
      <w:r w:rsidR="006F24CA" w:rsidRPr="000A2E3D">
        <w:rPr>
          <w:b/>
          <w:bCs/>
        </w:rPr>
        <w:t xml:space="preserve">because </w:t>
      </w:r>
      <w:r w:rsidR="007015EB">
        <w:rPr>
          <w:b/>
          <w:bCs/>
        </w:rPr>
        <w:t>Commerce</w:t>
      </w:r>
      <w:r w:rsidR="006F24CA" w:rsidRPr="000A2E3D">
        <w:rPr>
          <w:b/>
          <w:bCs/>
        </w:rPr>
        <w:t xml:space="preserve"> may find it </w:t>
      </w:r>
      <w:r w:rsidR="00126C61" w:rsidRPr="000A2E3D">
        <w:rPr>
          <w:b/>
          <w:bCs/>
        </w:rPr>
        <w:t xml:space="preserve">is </w:t>
      </w:r>
      <w:r w:rsidR="006F24CA" w:rsidRPr="000A2E3D">
        <w:rPr>
          <w:b/>
          <w:bCs/>
        </w:rPr>
        <w:t xml:space="preserve">necessary to limit individual examination of respondents and conduct respondent selection under section 777A(c)(2) of the Tariff Act of 1930, as amended </w:t>
      </w:r>
      <w:r w:rsidR="00263F16">
        <w:rPr>
          <w:b/>
          <w:bCs/>
        </w:rPr>
        <w:t>(</w:t>
      </w:r>
      <w:r w:rsidR="006F24CA" w:rsidRPr="000A2E3D">
        <w:rPr>
          <w:b/>
          <w:bCs/>
        </w:rPr>
        <w:t>the Act)</w:t>
      </w:r>
      <w:r w:rsidRPr="000A2E3D">
        <w:rPr>
          <w:b/>
          <w:bCs/>
        </w:rPr>
        <w:t>.</w:t>
      </w:r>
      <w:r w:rsidRPr="000A2E3D">
        <w:t xml:space="preserve">  </w:t>
      </w:r>
      <w:r w:rsidR="00904581" w:rsidRPr="000A2E3D">
        <w:rPr>
          <w:b/>
        </w:rPr>
        <w:t xml:space="preserve">Also, please be advised that receipt of this letter does not guarantee separate rate status.  </w:t>
      </w:r>
      <w:r w:rsidRPr="000A2E3D">
        <w:rPr>
          <w:b/>
          <w:bCs/>
        </w:rPr>
        <w:t xml:space="preserve">Your response to this letter may be subject to on-site verification by Department officials. </w:t>
      </w:r>
    </w:p>
    <w:p w14:paraId="15EBB9D7" w14:textId="77777777" w:rsidR="00442EDB" w:rsidRPr="000A2E3D" w:rsidRDefault="00442EDB" w:rsidP="0018460C">
      <w:pPr>
        <w:widowControl/>
      </w:pPr>
    </w:p>
    <w:p w14:paraId="15EBB9D8" w14:textId="1109DDE2" w:rsidR="00442EDB" w:rsidRDefault="007D6D3A" w:rsidP="0018460C">
      <w:pPr>
        <w:widowControl/>
        <w:rPr>
          <w:rStyle w:val="Hypertext"/>
          <w:color w:val="auto"/>
          <w:u w:val="none"/>
        </w:rPr>
      </w:pPr>
      <w:r w:rsidRPr="000A2E3D">
        <w:t xml:space="preserve">Your response is due to </w:t>
      </w:r>
      <w:r w:rsidR="007015EB">
        <w:t>Commerce</w:t>
      </w:r>
      <w:r w:rsidRPr="000A2E3D">
        <w:t xml:space="preserve"> no later than</w:t>
      </w:r>
      <w:r w:rsidR="004833B9">
        <w:t xml:space="preserve"> </w:t>
      </w:r>
      <w:r w:rsidR="00692F7C" w:rsidRPr="004833B9">
        <w:rPr>
          <w:rStyle w:val="IntenseReference"/>
          <w:highlight w:val="yellow"/>
        </w:rPr>
        <w:t>[insert date]</w:t>
      </w:r>
      <w:r w:rsidRPr="000A2E3D">
        <w:t xml:space="preserve">.  </w:t>
      </w:r>
      <w:r w:rsidRPr="007F3B6A">
        <w:rPr>
          <w:i/>
        </w:rPr>
        <w:t xml:space="preserve">Please note that, due to time constraints in this </w:t>
      </w:r>
      <w:r w:rsidR="00965A3B" w:rsidRPr="007F3B6A">
        <w:rPr>
          <w:i/>
        </w:rPr>
        <w:t>administrative review</w:t>
      </w:r>
      <w:r w:rsidRPr="007F3B6A">
        <w:rPr>
          <w:i/>
        </w:rPr>
        <w:t xml:space="preserve">, </w:t>
      </w:r>
      <w:r w:rsidR="007015EB">
        <w:rPr>
          <w:i/>
        </w:rPr>
        <w:t>Commerce</w:t>
      </w:r>
      <w:r w:rsidRPr="007F3B6A">
        <w:rPr>
          <w:i/>
        </w:rPr>
        <w:t xml:space="preserve"> will be limited in its ability to extend the deadline for the response to the attached Quantity and Value Questionnaire</w:t>
      </w:r>
      <w:r w:rsidRPr="000A2E3D">
        <w:t>.</w:t>
      </w:r>
      <w:r w:rsidR="00E83397" w:rsidRPr="000A2E3D">
        <w:t xml:space="preserve">  </w:t>
      </w:r>
      <w:r w:rsidR="006F24CA" w:rsidRPr="000A2E3D">
        <w:t>A</w:t>
      </w:r>
      <w:r w:rsidR="00442EDB" w:rsidRPr="000A2E3D">
        <w:t xml:space="preserve">ll submissions to </w:t>
      </w:r>
      <w:r w:rsidR="007015EB">
        <w:t>Commerce</w:t>
      </w:r>
      <w:r w:rsidR="00442EDB" w:rsidRPr="000A2E3D">
        <w:t xml:space="preserve"> must be </w:t>
      </w:r>
      <w:r w:rsidR="006F24CA" w:rsidRPr="000A2E3D">
        <w:t xml:space="preserve">accompanied by a Certificate of Accuracy from company officials and, if represented by legal counsel or </w:t>
      </w:r>
      <w:r w:rsidR="00126C61" w:rsidRPr="000A2E3D">
        <w:t xml:space="preserve">other </w:t>
      </w:r>
      <w:r w:rsidR="006F24CA" w:rsidRPr="000A2E3D">
        <w:t xml:space="preserve">firm, a Certificate of Accuracy from the representative.  Additionally, all submissions to </w:t>
      </w:r>
      <w:r w:rsidR="007015EB">
        <w:t>Commerce</w:t>
      </w:r>
      <w:r w:rsidR="006F24CA" w:rsidRPr="000A2E3D">
        <w:t xml:space="preserve"> must be </w:t>
      </w:r>
      <w:r w:rsidR="00442EDB" w:rsidRPr="000A2E3D">
        <w:t xml:space="preserve">served on </w:t>
      </w:r>
      <w:r w:rsidR="006F24CA" w:rsidRPr="000A2E3D">
        <w:t xml:space="preserve">the appropriate </w:t>
      </w:r>
      <w:r w:rsidR="00442EDB" w:rsidRPr="000A2E3D">
        <w:t xml:space="preserve">interested parties.  </w:t>
      </w:r>
      <w:r w:rsidR="004E5315" w:rsidRPr="004E5315">
        <w:t xml:space="preserve">APO service lists, as well as public service lists, are regularly updated and maintained as record documents in ACCESS at </w:t>
      </w:r>
      <w:hyperlink r:id="rId13" w:history="1">
        <w:r w:rsidR="004E5315" w:rsidRPr="00E67ECE">
          <w:rPr>
            <w:rStyle w:val="Hyperlink"/>
          </w:rPr>
          <w:t>https://access.trade.gov</w:t>
        </w:r>
      </w:hyperlink>
      <w:r w:rsidR="004E5315" w:rsidRPr="004E5315">
        <w:t xml:space="preserve">.  </w:t>
      </w:r>
      <w:r w:rsidR="002358D9" w:rsidRPr="000A2E3D">
        <w:rPr>
          <w:rStyle w:val="Hypertext"/>
          <w:color w:val="auto"/>
          <w:u w:val="none"/>
        </w:rPr>
        <w:t>Certificates of service and accuracy are in Attachment IV.  General instructions for responding to this Quantity and Value Questionnaire are contained in Attachment III.</w:t>
      </w:r>
    </w:p>
    <w:p w14:paraId="3ECC32E2" w14:textId="77777777" w:rsidR="00F42B92" w:rsidRDefault="00F42B92" w:rsidP="0018460C">
      <w:pPr>
        <w:widowControl/>
      </w:pPr>
    </w:p>
    <w:p w14:paraId="390CE48B" w14:textId="77777777" w:rsidR="00414FD6" w:rsidRDefault="00414FD6" w:rsidP="00414FD6">
      <w:pPr>
        <w:pStyle w:val="paragraph"/>
        <w:spacing w:before="0" w:beforeAutospacing="0" w:after="0" w:afterAutospacing="0"/>
        <w:textAlignment w:val="baseline"/>
        <w:rPr>
          <w:rFonts w:ascii="Segoe UI" w:hAnsi="Segoe UI" w:cs="Segoe UI"/>
          <w:sz w:val="18"/>
          <w:szCs w:val="18"/>
        </w:rPr>
      </w:pPr>
      <w:r>
        <w:rPr>
          <w:rStyle w:val="eop"/>
        </w:rPr>
        <w:t> </w:t>
      </w:r>
    </w:p>
    <w:p w14:paraId="6936EE2C" w14:textId="77777777" w:rsidR="00B21FDD" w:rsidRPr="00C72554" w:rsidRDefault="00B21FDD" w:rsidP="00B21FDD">
      <w:pPr>
        <w:keepNext/>
        <w:rPr>
          <w:i/>
          <w:iCs/>
        </w:rPr>
      </w:pPr>
      <w:r w:rsidRPr="6929685B">
        <w:rPr>
          <w:b/>
          <w:bCs/>
        </w:rPr>
        <w:t>Note well</w:t>
      </w:r>
      <w:r>
        <w:t>:</w:t>
      </w:r>
    </w:p>
    <w:p w14:paraId="7B5BF395" w14:textId="77777777" w:rsidR="00B21FDD" w:rsidRPr="00F8145B" w:rsidRDefault="00B21FDD" w:rsidP="00B21FDD">
      <w:pPr>
        <w:keepNext/>
        <w:ind w:left="720" w:right="432"/>
        <w:rPr>
          <w:b/>
          <w:bCs/>
        </w:rPr>
      </w:pPr>
      <w:r w:rsidRPr="00C72554">
        <w:t xml:space="preserve">Parties should be aware that </w:t>
      </w:r>
      <w:r w:rsidRPr="00C72554">
        <w:rPr>
          <w:b/>
          <w:bCs/>
        </w:rPr>
        <w:t>the likelihood of Commerce granting an extension will decrease the closer the extension request is filed to the applicable time limit</w:t>
      </w:r>
      <w:r w:rsidRPr="00C72554">
        <w:t xml:space="preserve"> because Commerce must have time to consider the extension request and decide on its disposition.  Parties should not assume that they will receive an extension of a time limit if they have not received a response from Commerce.  For submissions that are due at 5:00 p.m.,</w:t>
      </w:r>
      <w:r w:rsidRPr="00C72554">
        <w:rPr>
          <w:b/>
          <w:bCs/>
        </w:rPr>
        <w:t xml:space="preserve"> if Commerce is not able to notify the party requesting the extension of the disposition of the request by 5:00 p.m., then the submission would be due by the opening of business (8:30 a.m.) on the next business day</w:t>
      </w:r>
      <w:r w:rsidRPr="00C72554">
        <w:t xml:space="preserve">.  </w:t>
      </w:r>
      <w:r w:rsidRPr="00C72554">
        <w:rPr>
          <w:i/>
          <w:iCs/>
        </w:rPr>
        <w:t>See</w:t>
      </w:r>
      <w:r w:rsidRPr="00C72554">
        <w:t xml:space="preserve"> 19 CFR 351.103(b).</w:t>
      </w:r>
      <w:r w:rsidRPr="00C72554">
        <w:rPr>
          <w:vertAlign w:val="superscript"/>
        </w:rPr>
        <w:footnoteReference w:id="4"/>
      </w:r>
      <w:r>
        <w:t xml:space="preserve"> </w:t>
      </w:r>
      <w:r w:rsidRPr="00F8145B">
        <w:rPr>
          <w:b/>
          <w:bCs/>
        </w:rPr>
        <w:t xml:space="preserve"> If a party requests an extension because of ACCESS/technical filing difficulties to which it did not receive a response from Commerce by 5:00 p.m., and the filing difficulties persist past 8:30 a.m. on the next business day, the party should contact the case analyst.    </w:t>
      </w:r>
    </w:p>
    <w:p w14:paraId="119CA706" w14:textId="77777777" w:rsidR="00B21FDD" w:rsidRPr="00F8145B" w:rsidRDefault="00B21FDD" w:rsidP="00B21FDD">
      <w:pPr>
        <w:rPr>
          <w:b/>
          <w:bCs/>
        </w:rPr>
      </w:pPr>
    </w:p>
    <w:p w14:paraId="41C04973" w14:textId="77777777" w:rsidR="00B21FDD" w:rsidRPr="00C72554" w:rsidRDefault="00B21FDD" w:rsidP="00B21FDD">
      <w:r w:rsidRPr="00C72554">
        <w:t xml:space="preserve">If a party is experiencing issues with an ACCESS filing, the party should contact the ACCESS Help Desk by telephone to troubleshoot the filing issues.  </w:t>
      </w:r>
      <w:r>
        <w:t>W</w:t>
      </w:r>
      <w:r w:rsidRPr="00C72554">
        <w:t xml:space="preserve">hen experiencing </w:t>
      </w:r>
      <w:r>
        <w:t xml:space="preserve">filing </w:t>
      </w:r>
      <w:r w:rsidRPr="00C72554">
        <w:t>issues on the day</w:t>
      </w:r>
      <w:r>
        <w:t xml:space="preserve"> a submission is due, t</w:t>
      </w:r>
      <w:r w:rsidRPr="00C72554">
        <w:t>he filing party should also contact the case analyst if known, otherwise the official in charge,</w:t>
      </w:r>
      <w:r>
        <w:t xml:space="preserve"> informing them of the filing difficulties.</w:t>
      </w:r>
      <w:r w:rsidRPr="00C72554">
        <w:t xml:space="preserve">  The </w:t>
      </w:r>
      <w:r>
        <w:t xml:space="preserve">submission for which a party is having difficulties filing on ACCESS </w:t>
      </w:r>
      <w:r w:rsidRPr="00C72554">
        <w:t>should not be emailed to the case analyst or the official in charge.</w:t>
      </w:r>
    </w:p>
    <w:p w14:paraId="36347C5F" w14:textId="56978B8D" w:rsidR="00414FD6" w:rsidRPr="00061826" w:rsidRDefault="00414FD6" w:rsidP="00061826">
      <w:pPr>
        <w:pStyle w:val="paragraph"/>
        <w:spacing w:before="0" w:beforeAutospacing="0" w:after="0" w:afterAutospacing="0"/>
        <w:textAlignment w:val="baseline"/>
        <w:rPr>
          <w:rFonts w:ascii="Segoe UI" w:hAnsi="Segoe UI" w:cs="Segoe UI"/>
          <w:sz w:val="18"/>
          <w:szCs w:val="18"/>
        </w:rPr>
      </w:pPr>
      <w:r>
        <w:rPr>
          <w:rStyle w:val="eop"/>
        </w:rPr>
        <w:t> </w:t>
      </w:r>
    </w:p>
    <w:p w14:paraId="15EBB9D9" w14:textId="77201F4B" w:rsidR="00442EDB" w:rsidRDefault="00F42B92" w:rsidP="0018460C">
      <w:pPr>
        <w:widowControl/>
      </w:pPr>
      <w:r w:rsidRPr="00F42B92">
        <w:t xml:space="preserve">In the unlikely event that you have received this questionnaire after the deadline to respond, you MUST contact </w:t>
      </w:r>
      <w:r w:rsidR="007015EB">
        <w:t>Commerce</w:t>
      </w:r>
      <w:r w:rsidRPr="00F42B92">
        <w:t xml:space="preserve"> official identified in the questionnaire within 5 days of receipt of the questionnaire to receive further instructions and a revised deadline for submission of the required information.  Failure to do so may result in the presumption that you failed to cooperate by not acting to the best of your ability to comply with the request for information, and may use an inference that is adverse to your interests in selecting from the facts otherwise available, in accordance with section 776(b) of the Act.  </w:t>
      </w:r>
    </w:p>
    <w:p w14:paraId="35AAC5B8" w14:textId="77777777" w:rsidR="00F42B92" w:rsidRPr="000A2E3D" w:rsidRDefault="00F42B92" w:rsidP="0018460C">
      <w:pPr>
        <w:widowControl/>
      </w:pPr>
    </w:p>
    <w:p w14:paraId="15EBB9DA" w14:textId="6807DC49" w:rsidR="00F8676F" w:rsidRDefault="0017539A" w:rsidP="0018460C">
      <w:pPr>
        <w:widowControl/>
      </w:pPr>
      <w:r w:rsidRPr="000A2E3D">
        <w:t xml:space="preserve">If you fail to respond or fail to provide the requested quantity and value information, please be aware that </w:t>
      </w:r>
      <w:r w:rsidR="007015EB">
        <w:t>Commerce</w:t>
      </w:r>
      <w:r w:rsidRPr="000A2E3D">
        <w:t xml:space="preserve"> may find that you failed to cooperate by not acting to the best of your ability to comply with the request for information, and may use an inference that is adverse to your interests in selecting from the facts otherwise available, in accordance with section 776(b) of the Act.</w:t>
      </w:r>
    </w:p>
    <w:p w14:paraId="15EBB9DB" w14:textId="77777777" w:rsidR="00692F7C" w:rsidRPr="000A2E3D" w:rsidRDefault="00692F7C" w:rsidP="0018460C">
      <w:pPr>
        <w:widowControl/>
      </w:pPr>
    </w:p>
    <w:p w14:paraId="15EBB9DC" w14:textId="0277A8FD" w:rsidR="001445BE" w:rsidRDefault="002E3CF3" w:rsidP="0018460C">
      <w:pPr>
        <w:widowControl/>
        <w:autoSpaceDE/>
        <w:autoSpaceDN/>
        <w:adjustRightInd/>
      </w:pPr>
      <w:r w:rsidRPr="000A2E3D">
        <w:t xml:space="preserve">In general, </w:t>
      </w:r>
      <w:r w:rsidR="007015EB">
        <w:t>Commerce</w:t>
      </w:r>
      <w:r w:rsidRPr="000A2E3D">
        <w:t xml:space="preserve"> has found that determinations concerning whether particular companies should be “collapsed” (</w:t>
      </w:r>
      <w:r w:rsidRPr="000A2E3D">
        <w:rPr>
          <w:i/>
        </w:rPr>
        <w:t>i.e.</w:t>
      </w:r>
      <w:r w:rsidRPr="000A2E3D">
        <w:t xml:space="preserve">, treated as a single entity for purposes of calculating AD rates), require a substantial amount of detailed information and analysis, which often require follow-up questions and analysis.  Accordingly, </w:t>
      </w:r>
      <w:r w:rsidR="007015EB">
        <w:t>Commerce</w:t>
      </w:r>
      <w:r w:rsidRPr="000A2E3D">
        <w:t xml:space="preserve"> will not </w:t>
      </w:r>
      <w:r w:rsidR="00881279">
        <w:t>conduct collapsing analyses at the respondent selection phase of this review and will not</w:t>
      </w:r>
      <w:r w:rsidRPr="000A2E3D">
        <w:t xml:space="preserve"> collapse companies at the respondent </w:t>
      </w:r>
      <w:r w:rsidRPr="000A2E3D">
        <w:lastRenderedPageBreak/>
        <w:t xml:space="preserve">selection phase </w:t>
      </w:r>
      <w:r w:rsidR="00881279">
        <w:t>unless there has been a determination to collapse certain companies in a previous segment of this antidumping proceeding (</w:t>
      </w:r>
      <w:r w:rsidR="00881279">
        <w:rPr>
          <w:i/>
        </w:rPr>
        <w:t>i.e.</w:t>
      </w:r>
      <w:r w:rsidR="00881279">
        <w:t>, investigation, administrative review, new shipper review or changed circumstances review)</w:t>
      </w:r>
      <w:r w:rsidRPr="000A2E3D">
        <w:t>.</w:t>
      </w:r>
    </w:p>
    <w:p w14:paraId="15EBB9DD" w14:textId="77777777" w:rsidR="001445BE" w:rsidRDefault="001445BE" w:rsidP="0018460C">
      <w:pPr>
        <w:widowControl/>
        <w:autoSpaceDE/>
        <w:autoSpaceDN/>
        <w:adjustRightInd/>
      </w:pPr>
    </w:p>
    <w:p w14:paraId="15EBB9DE" w14:textId="4A91872E" w:rsidR="002E3CF3" w:rsidRPr="000A2E3D" w:rsidRDefault="00AB73DF" w:rsidP="0018460C">
      <w:pPr>
        <w:widowControl/>
        <w:autoSpaceDE/>
        <w:autoSpaceDN/>
        <w:adjustRightInd/>
      </w:pPr>
      <w:r>
        <w:t xml:space="preserve">For any company subject to this review, if </w:t>
      </w:r>
      <w:r w:rsidR="007015EB">
        <w:t>Commerce</w:t>
      </w:r>
      <w:r>
        <w:t xml:space="preserve"> determined or continued to treat, that company as collapsed with others, </w:t>
      </w:r>
      <w:r w:rsidR="007015EB">
        <w:t>Commerce</w:t>
      </w:r>
      <w:r>
        <w:t xml:space="preserve"> will assume that such companies continue to operate in the same manner and will collapse them for respondent selection purposes.  Otherwise, </w:t>
      </w:r>
      <w:r w:rsidR="007015EB">
        <w:t>Commerce</w:t>
      </w:r>
      <w:r>
        <w:t xml:space="preserve"> will not collapse companies for purposes of respondent selection.  Parties are requested to (a) identify which companies subject to review previously were collapsed, and (b) provide a citation to the proceeding in which they were collapsed.  Futher, for each company, please report volume and value data separately.  Parties should not include data for any other party, even if they believe they should be treated as a single entity with that other party.  If a company was collapsed with another company or companies in the most recently completed segment of this proceeding where </w:t>
      </w:r>
      <w:r w:rsidR="007015EB">
        <w:t>Commerce</w:t>
      </w:r>
      <w:r>
        <w:t xml:space="preserve"> considered collapsing that entity, complete quantity and value data for that collapsed entity must be submitted.</w:t>
      </w:r>
      <w:r w:rsidR="002E3CF3" w:rsidRPr="000A2E3D">
        <w:t xml:space="preserve">  Data pertaining to other, possibly affiliated, companies should be reported separately by those companies.</w:t>
      </w:r>
    </w:p>
    <w:p w14:paraId="15EBB9DF" w14:textId="77777777" w:rsidR="00B169BC" w:rsidRPr="000A2E3D" w:rsidRDefault="00B169BC" w:rsidP="0018460C">
      <w:pPr>
        <w:widowControl/>
      </w:pPr>
    </w:p>
    <w:p w14:paraId="15EBB9E0" w14:textId="77777777" w:rsidR="00692F7C" w:rsidRPr="00B66BCE" w:rsidRDefault="00692F7C" w:rsidP="0018460C">
      <w:pPr>
        <w:keepNext/>
        <w:widowControl/>
        <w:rPr>
          <w:lang w:val="en-GB"/>
        </w:rPr>
      </w:pPr>
      <w:r w:rsidRPr="00B66BCE">
        <w:rPr>
          <w:lang w:val="en-GB"/>
        </w:rPr>
        <w:t xml:space="preserve">Should you have any questions about this matter, please contact </w:t>
      </w:r>
      <w:r w:rsidRPr="00B66BCE">
        <w:rPr>
          <w:rStyle w:val="IntenseReference"/>
        </w:rPr>
        <w:t>[</w:t>
      </w:r>
      <w:r w:rsidRPr="00B66BCE">
        <w:rPr>
          <w:rStyle w:val="IntenseReference"/>
          <w:highlight w:val="yellow"/>
        </w:rPr>
        <w:t>lead analyst or program manager]</w:t>
      </w:r>
      <w:r w:rsidRPr="00B66BCE">
        <w:rPr>
          <w:lang w:val="en-GB"/>
        </w:rPr>
        <w:t xml:space="preserve"> at (202) 482-</w:t>
      </w:r>
      <w:r w:rsidRPr="00B66BCE">
        <w:rPr>
          <w:rStyle w:val="IntenseReference"/>
          <w:highlight w:val="yellow"/>
        </w:rPr>
        <w:t>[xxxx]</w:t>
      </w:r>
      <w:r w:rsidRPr="00B66BCE">
        <w:rPr>
          <w:lang w:val="en-GB"/>
        </w:rPr>
        <w:t>.</w:t>
      </w:r>
    </w:p>
    <w:p w14:paraId="15EBB9E1" w14:textId="77777777" w:rsidR="00692F7C" w:rsidRPr="00B66BCE" w:rsidRDefault="00692F7C" w:rsidP="0018460C">
      <w:pPr>
        <w:keepNext/>
        <w:widowControl/>
      </w:pPr>
    </w:p>
    <w:p w14:paraId="15EBB9E2" w14:textId="77777777" w:rsidR="00692F7C" w:rsidRPr="00B66BCE" w:rsidRDefault="00692F7C" w:rsidP="0018460C">
      <w:pPr>
        <w:keepNext/>
        <w:widowControl/>
      </w:pPr>
      <w:r w:rsidRPr="00B66BCE">
        <w:t>Sincerely,</w:t>
      </w:r>
    </w:p>
    <w:p w14:paraId="15EBB9E3" w14:textId="77777777" w:rsidR="00692F7C" w:rsidRPr="00B66BCE" w:rsidRDefault="00692F7C" w:rsidP="0018460C">
      <w:pPr>
        <w:keepNext/>
        <w:widowControl/>
      </w:pPr>
    </w:p>
    <w:p w14:paraId="15EBB9E4" w14:textId="77777777" w:rsidR="00692F7C" w:rsidRPr="00B66BCE" w:rsidRDefault="00692F7C" w:rsidP="0018460C">
      <w:pPr>
        <w:keepNext/>
        <w:widowControl/>
      </w:pPr>
    </w:p>
    <w:p w14:paraId="15EBB9E5" w14:textId="77777777" w:rsidR="00692F7C" w:rsidRPr="00B66BCE" w:rsidRDefault="00692F7C" w:rsidP="0018460C">
      <w:pPr>
        <w:keepNext/>
        <w:widowControl/>
      </w:pPr>
    </w:p>
    <w:p w14:paraId="15EBB9E6" w14:textId="77777777" w:rsidR="00692F7C" w:rsidRPr="00B66BCE" w:rsidRDefault="00692F7C" w:rsidP="0018460C">
      <w:pPr>
        <w:keepNext/>
        <w:widowControl/>
        <w:rPr>
          <w:rStyle w:val="IntenseReference"/>
          <w:b w:val="0"/>
          <w:highlight w:val="yellow"/>
        </w:rPr>
      </w:pPr>
      <w:r w:rsidRPr="00B66BCE">
        <w:rPr>
          <w:rStyle w:val="IntenseReference"/>
          <w:highlight w:val="yellow"/>
        </w:rPr>
        <w:t>[xxx]</w:t>
      </w:r>
    </w:p>
    <w:p w14:paraId="15EBB9E7" w14:textId="77777777" w:rsidR="00692F7C" w:rsidRPr="00B66BCE" w:rsidRDefault="00692F7C" w:rsidP="0018460C">
      <w:pPr>
        <w:keepNext/>
        <w:widowControl/>
        <w:rPr>
          <w:rStyle w:val="IntenseReference"/>
          <w:b w:val="0"/>
        </w:rPr>
      </w:pPr>
      <w:r w:rsidRPr="00B66BCE">
        <w:rPr>
          <w:rStyle w:val="IntenseReference"/>
          <w:highlight w:val="yellow"/>
        </w:rPr>
        <w:t>[Title]</w:t>
      </w:r>
    </w:p>
    <w:p w14:paraId="15EBB9E8" w14:textId="77777777" w:rsidR="00692F7C" w:rsidRPr="00B66BCE" w:rsidRDefault="00692F7C" w:rsidP="0018460C">
      <w:pPr>
        <w:keepNext/>
        <w:widowControl/>
        <w:rPr>
          <w:rStyle w:val="IntenseReference"/>
          <w:b w:val="0"/>
        </w:rPr>
      </w:pPr>
      <w:r w:rsidRPr="00B66BCE">
        <w:rPr>
          <w:smallCaps/>
          <w:lang w:val="en-GB"/>
        </w:rPr>
        <w:t xml:space="preserve">  </w:t>
      </w:r>
      <w:r w:rsidRPr="00B66BCE">
        <w:rPr>
          <w:bCs/>
          <w:lang w:val="en-GB"/>
        </w:rPr>
        <w:t>AD/CVD Operations, Office</w:t>
      </w:r>
      <w:r w:rsidRPr="00B66BCE">
        <w:rPr>
          <w:rStyle w:val="IntenseReference"/>
        </w:rPr>
        <w:t xml:space="preserve"> </w:t>
      </w:r>
      <w:r w:rsidRPr="00B66BCE">
        <w:rPr>
          <w:rStyle w:val="IntenseReference"/>
          <w:highlight w:val="yellow"/>
        </w:rPr>
        <w:t>[Insert Office Number]</w:t>
      </w:r>
    </w:p>
    <w:p w14:paraId="15EBB9E9" w14:textId="77777777" w:rsidR="0017539A" w:rsidRPr="000A2E3D" w:rsidRDefault="0017539A" w:rsidP="0018460C">
      <w:pPr>
        <w:widowControl/>
      </w:pPr>
    </w:p>
    <w:p w14:paraId="15EBB9EA" w14:textId="77777777" w:rsidR="00AB2D74" w:rsidRDefault="005535D0" w:rsidP="0018460C">
      <w:pPr>
        <w:widowControl/>
      </w:pPr>
      <w:r w:rsidRPr="000A2E3D">
        <w:t>Attachments</w:t>
      </w:r>
    </w:p>
    <w:p w14:paraId="15EBB9EB" w14:textId="77777777" w:rsidR="00AB2D74" w:rsidRDefault="00AB2D74" w:rsidP="0018460C">
      <w:pPr>
        <w:widowControl/>
      </w:pPr>
    </w:p>
    <w:p w14:paraId="15EBB9EC" w14:textId="77777777" w:rsidR="00AB2D74" w:rsidRDefault="00AB2D74" w:rsidP="0018460C">
      <w:pPr>
        <w:widowControl/>
        <w:rPr>
          <w:b/>
          <w:bCs/>
        </w:rPr>
        <w:sectPr w:rsidR="00AB2D74" w:rsidSect="002053A7">
          <w:headerReference w:type="default" r:id="rId14"/>
          <w:headerReference w:type="first" r:id="rId15"/>
          <w:footerReference w:type="first" r:id="rId16"/>
          <w:type w:val="continuous"/>
          <w:pgSz w:w="12240" w:h="15840" w:code="1"/>
          <w:pgMar w:top="1440" w:right="1440" w:bottom="1440" w:left="1440" w:header="1440" w:footer="1440" w:gutter="0"/>
          <w:cols w:space="720"/>
          <w:noEndnote/>
          <w:titlePg/>
        </w:sectPr>
      </w:pPr>
    </w:p>
    <w:p w14:paraId="15EBB9ED" w14:textId="77777777" w:rsidR="002D69CA" w:rsidRPr="000A2E3D" w:rsidRDefault="002D69CA" w:rsidP="00A60EF9">
      <w:pPr>
        <w:widowControl/>
        <w:jc w:val="right"/>
        <w:rPr>
          <w:b/>
          <w:bCs/>
        </w:rPr>
      </w:pPr>
      <w:r w:rsidRPr="000A2E3D">
        <w:rPr>
          <w:b/>
          <w:bCs/>
        </w:rPr>
        <w:lastRenderedPageBreak/>
        <w:t>A-</w:t>
      </w:r>
      <w:r w:rsidR="001B4A5E" w:rsidRPr="00B66BCE">
        <w:rPr>
          <w:rStyle w:val="IntenseReference"/>
        </w:rPr>
        <w:t>[</w:t>
      </w:r>
      <w:r w:rsidR="001B4A5E" w:rsidRPr="001B4A5E">
        <w:rPr>
          <w:rStyle w:val="IntenseReference"/>
          <w:highlight w:val="yellow"/>
        </w:rPr>
        <w:t>xxx-xxx</w:t>
      </w:r>
      <w:r w:rsidR="001B4A5E" w:rsidRPr="00B66BCE">
        <w:rPr>
          <w:rStyle w:val="IntenseReference"/>
        </w:rPr>
        <w:t>]</w:t>
      </w:r>
    </w:p>
    <w:p w14:paraId="15EBB9EE" w14:textId="77777777" w:rsidR="002D69CA" w:rsidRPr="000A2E3D" w:rsidRDefault="002D69CA" w:rsidP="0018460C">
      <w:pPr>
        <w:widowControl/>
        <w:jc w:val="right"/>
        <w:rPr>
          <w:b/>
          <w:bCs/>
        </w:rPr>
      </w:pPr>
      <w:r w:rsidRPr="000A2E3D">
        <w:rPr>
          <w:b/>
          <w:bCs/>
        </w:rPr>
        <w:t xml:space="preserve">Total Number of Pages:  </w:t>
      </w:r>
      <w:r w:rsidR="001B4A5E">
        <w:rPr>
          <w:rStyle w:val="IntenseReference"/>
          <w:bCs w:val="0"/>
          <w:highlight w:val="yellow"/>
          <w:u w:val="none"/>
        </w:rPr>
        <w:t>[</w:t>
      </w:r>
      <w:r w:rsidRPr="001B4A5E">
        <w:rPr>
          <w:rStyle w:val="IntenseReference"/>
          <w:bCs w:val="0"/>
          <w:highlight w:val="yellow"/>
          <w:u w:val="none"/>
        </w:rPr>
        <w:t>Insert Total Number of Pages</w:t>
      </w:r>
      <w:r w:rsidR="001B4A5E">
        <w:rPr>
          <w:rStyle w:val="IntenseReference"/>
          <w:bCs w:val="0"/>
          <w:highlight w:val="yellow"/>
          <w:u w:val="none"/>
        </w:rPr>
        <w:t>]</w:t>
      </w:r>
    </w:p>
    <w:p w14:paraId="15EBB9EF" w14:textId="77777777" w:rsidR="007F3B6A" w:rsidRPr="000A2E3D" w:rsidRDefault="002D69CA" w:rsidP="007F3B6A">
      <w:pPr>
        <w:widowControl/>
        <w:jc w:val="right"/>
        <w:rPr>
          <w:b/>
          <w:bCs/>
        </w:rPr>
      </w:pPr>
      <w:r w:rsidRPr="000A2E3D">
        <w:rPr>
          <w:b/>
          <w:bCs/>
        </w:rPr>
        <w:t>Administrative Review</w:t>
      </w:r>
    </w:p>
    <w:p w14:paraId="15EBB9F0" w14:textId="77777777" w:rsidR="007F3B6A" w:rsidRDefault="007F3B6A" w:rsidP="007F3B6A">
      <w:pPr>
        <w:widowControl/>
        <w:pBdr>
          <w:bottom w:val="single" w:sz="12" w:space="1" w:color="auto"/>
        </w:pBdr>
        <w:jc w:val="right"/>
        <w:rPr>
          <w:rStyle w:val="IntenseReference"/>
          <w:highlight w:val="yellow"/>
          <w:u w:val="none"/>
        </w:rPr>
      </w:pPr>
      <w:r>
        <w:rPr>
          <w:rStyle w:val="IntenseReference"/>
          <w:b w:val="0"/>
          <w:highlight w:val="yellow"/>
          <w:u w:val="none"/>
        </w:rPr>
        <w:t>[</w:t>
      </w:r>
      <w:r w:rsidRPr="001B4A5E">
        <w:rPr>
          <w:rStyle w:val="IntenseReference"/>
          <w:highlight w:val="yellow"/>
          <w:u w:val="none"/>
        </w:rPr>
        <w:t>Indicate Type of Document]</w:t>
      </w:r>
    </w:p>
    <w:p w14:paraId="15EBB9F1" w14:textId="77777777" w:rsidR="007F3B6A" w:rsidRPr="00B66BCE" w:rsidRDefault="007F3B6A" w:rsidP="007F3B6A">
      <w:pPr>
        <w:widowControl/>
        <w:pBdr>
          <w:bottom w:val="single" w:sz="12" w:space="1" w:color="auto"/>
        </w:pBdr>
        <w:jc w:val="right"/>
        <w:rPr>
          <w:rStyle w:val="IntenseReference"/>
        </w:rPr>
      </w:pPr>
      <w:r w:rsidRPr="004833B9">
        <w:rPr>
          <w:rStyle w:val="IntenseReference"/>
          <w:highlight w:val="yellow"/>
        </w:rPr>
        <w:t>[office/analyst]</w:t>
      </w:r>
    </w:p>
    <w:p w14:paraId="15EBB9F2" w14:textId="77777777" w:rsidR="004833B9" w:rsidRPr="001B4A5E" w:rsidRDefault="004833B9" w:rsidP="0018460C">
      <w:pPr>
        <w:widowControl/>
        <w:pBdr>
          <w:bottom w:val="single" w:sz="12" w:space="1" w:color="auto"/>
        </w:pBdr>
        <w:jc w:val="right"/>
        <w:rPr>
          <w:rStyle w:val="IntenseReference"/>
          <w:b w:val="0"/>
          <w:highlight w:val="yellow"/>
          <w:u w:val="none"/>
        </w:rPr>
      </w:pPr>
    </w:p>
    <w:p w14:paraId="15EBB9F3" w14:textId="77777777" w:rsidR="00942124" w:rsidRPr="000A2E3D" w:rsidRDefault="00942124" w:rsidP="0018460C">
      <w:pPr>
        <w:widowControl/>
        <w:jc w:val="center"/>
        <w:rPr>
          <w:b/>
          <w:bCs/>
        </w:rPr>
      </w:pPr>
      <w:r w:rsidRPr="000A2E3D">
        <w:rPr>
          <w:b/>
          <w:bCs/>
        </w:rPr>
        <w:t>OFFICE OF AD/CVD ENFORCEMENT</w:t>
      </w:r>
    </w:p>
    <w:p w14:paraId="15EBB9F4" w14:textId="77777777" w:rsidR="00942124" w:rsidRPr="000A2E3D" w:rsidRDefault="00942124" w:rsidP="0018460C">
      <w:pPr>
        <w:widowControl/>
        <w:pBdr>
          <w:bottom w:val="single" w:sz="12" w:space="1" w:color="auto"/>
        </w:pBdr>
        <w:jc w:val="center"/>
        <w:rPr>
          <w:b/>
          <w:bCs/>
        </w:rPr>
      </w:pPr>
      <w:r w:rsidRPr="000A2E3D">
        <w:rPr>
          <w:b/>
          <w:bCs/>
        </w:rPr>
        <w:t>QUANTITY AND VALUE QUESTIONNAIRE</w:t>
      </w:r>
    </w:p>
    <w:p w14:paraId="15EBB9F5" w14:textId="77777777" w:rsidR="00942124" w:rsidRPr="000A2E3D" w:rsidRDefault="00942124" w:rsidP="0018460C">
      <w:pPr>
        <w:widowControl/>
      </w:pPr>
    </w:p>
    <w:p w14:paraId="15EBB9F6" w14:textId="77777777" w:rsidR="00942124" w:rsidRPr="001B4A5E" w:rsidRDefault="00942124" w:rsidP="0018460C">
      <w:pPr>
        <w:widowControl/>
        <w:tabs>
          <w:tab w:val="left" w:pos="-1440"/>
        </w:tabs>
        <w:ind w:left="2880" w:hanging="2880"/>
        <w:rPr>
          <w:rStyle w:val="IntenseReference"/>
          <w:b w:val="0"/>
          <w:highlight w:val="yellow"/>
          <w:u w:val="none"/>
        </w:rPr>
      </w:pPr>
      <w:r w:rsidRPr="000A2E3D">
        <w:rPr>
          <w:b/>
          <w:bCs/>
        </w:rPr>
        <w:t>REQUESTER(S):</w:t>
      </w:r>
      <w:r w:rsidRPr="000A2E3D">
        <w:tab/>
      </w:r>
      <w:r w:rsidR="001B4A5E" w:rsidRPr="001B4A5E">
        <w:rPr>
          <w:rStyle w:val="IntenseReference"/>
          <w:highlight w:val="yellow"/>
          <w:u w:val="none"/>
        </w:rPr>
        <w:t>[</w:t>
      </w:r>
      <w:r w:rsidRPr="001B4A5E">
        <w:rPr>
          <w:rStyle w:val="IntenseReference"/>
          <w:highlight w:val="yellow"/>
          <w:u w:val="none"/>
        </w:rPr>
        <w:t xml:space="preserve">insert name of </w:t>
      </w:r>
      <w:r w:rsidR="005535D0" w:rsidRPr="001B4A5E">
        <w:rPr>
          <w:rStyle w:val="IntenseReference"/>
          <w:highlight w:val="yellow"/>
          <w:u w:val="none"/>
        </w:rPr>
        <w:t>company</w:t>
      </w:r>
      <w:r w:rsidR="001B4A5E" w:rsidRPr="001B4A5E">
        <w:rPr>
          <w:rStyle w:val="IntenseReference"/>
          <w:highlight w:val="yellow"/>
          <w:u w:val="none"/>
        </w:rPr>
        <w:t>]</w:t>
      </w:r>
    </w:p>
    <w:p w14:paraId="15EBB9F7" w14:textId="77777777" w:rsidR="00B55279" w:rsidRPr="001B4A5E" w:rsidRDefault="00B55279" w:rsidP="0018460C">
      <w:pPr>
        <w:widowControl/>
        <w:tabs>
          <w:tab w:val="left" w:pos="-1440"/>
        </w:tabs>
        <w:ind w:left="2880" w:hanging="2880"/>
      </w:pPr>
      <w:r w:rsidRPr="000A2E3D">
        <w:rPr>
          <w:b/>
        </w:rPr>
        <w:tab/>
      </w:r>
      <w:r w:rsidR="001B4A5E" w:rsidRPr="001B4A5E">
        <w:rPr>
          <w:rStyle w:val="IntenseReference"/>
          <w:highlight w:val="yellow"/>
          <w:u w:val="none"/>
        </w:rPr>
        <w:t>[company address]</w:t>
      </w:r>
    </w:p>
    <w:p w14:paraId="15EBB9F8" w14:textId="77777777" w:rsidR="00B55279" w:rsidRPr="001B4A5E" w:rsidRDefault="00B55279" w:rsidP="0018460C">
      <w:pPr>
        <w:widowControl/>
        <w:tabs>
          <w:tab w:val="left" w:pos="-1440"/>
        </w:tabs>
        <w:ind w:left="2880" w:hanging="2880"/>
        <w:rPr>
          <w:rStyle w:val="IntenseReference"/>
          <w:highlight w:val="yellow"/>
          <w:u w:val="none"/>
        </w:rPr>
      </w:pPr>
      <w:r w:rsidRPr="000A2E3D">
        <w:rPr>
          <w:b/>
        </w:rPr>
        <w:tab/>
      </w:r>
      <w:r w:rsidR="001B4A5E" w:rsidRPr="001B4A5E">
        <w:rPr>
          <w:rStyle w:val="IntenseReference"/>
          <w:highlight w:val="yellow"/>
          <w:u w:val="none"/>
        </w:rPr>
        <w:t>[</w:t>
      </w:r>
      <w:r w:rsidRPr="001B4A5E">
        <w:rPr>
          <w:rStyle w:val="IntenseReference"/>
          <w:highlight w:val="yellow"/>
          <w:u w:val="none"/>
        </w:rPr>
        <w:t>contact name and title</w:t>
      </w:r>
      <w:r w:rsidR="001B4A5E" w:rsidRPr="001B4A5E">
        <w:rPr>
          <w:rStyle w:val="IntenseReference"/>
          <w:highlight w:val="yellow"/>
          <w:u w:val="none"/>
        </w:rPr>
        <w:t>]</w:t>
      </w:r>
    </w:p>
    <w:p w14:paraId="15EBB9F9" w14:textId="77777777" w:rsidR="00B55279" w:rsidRPr="001B4A5E" w:rsidRDefault="00B55279" w:rsidP="0018460C">
      <w:pPr>
        <w:widowControl/>
        <w:tabs>
          <w:tab w:val="left" w:pos="-1440"/>
        </w:tabs>
        <w:ind w:left="2880" w:hanging="2880"/>
        <w:rPr>
          <w:rStyle w:val="IntenseReference"/>
          <w:highlight w:val="yellow"/>
          <w:u w:val="none"/>
        </w:rPr>
      </w:pPr>
      <w:r w:rsidRPr="001B4A5E">
        <w:rPr>
          <w:rStyle w:val="IntenseReference"/>
          <w:u w:val="none"/>
        </w:rPr>
        <w:tab/>
      </w:r>
      <w:r w:rsidR="001B4A5E" w:rsidRPr="001B4A5E">
        <w:rPr>
          <w:rStyle w:val="IntenseReference"/>
          <w:highlight w:val="yellow"/>
          <w:u w:val="none"/>
        </w:rPr>
        <w:t>[</w:t>
      </w:r>
      <w:r w:rsidRPr="001B4A5E">
        <w:rPr>
          <w:rStyle w:val="IntenseReference"/>
          <w:highlight w:val="yellow"/>
          <w:u w:val="none"/>
        </w:rPr>
        <w:t>contact telephone number</w:t>
      </w:r>
      <w:r w:rsidR="001B4A5E" w:rsidRPr="001B4A5E">
        <w:rPr>
          <w:rStyle w:val="IntenseReference"/>
          <w:highlight w:val="yellow"/>
          <w:u w:val="none"/>
        </w:rPr>
        <w:t>]</w:t>
      </w:r>
    </w:p>
    <w:p w14:paraId="15EBB9FA" w14:textId="77777777" w:rsidR="00B55279" w:rsidRPr="001B4A5E" w:rsidRDefault="00B55279" w:rsidP="0018460C">
      <w:pPr>
        <w:widowControl/>
        <w:tabs>
          <w:tab w:val="left" w:pos="-1440"/>
        </w:tabs>
        <w:ind w:left="2880" w:hanging="2880"/>
        <w:rPr>
          <w:rStyle w:val="IntenseReference"/>
          <w:highlight w:val="yellow"/>
          <w:u w:val="none"/>
        </w:rPr>
      </w:pPr>
      <w:r w:rsidRPr="001B4A5E">
        <w:rPr>
          <w:rStyle w:val="IntenseReference"/>
          <w:u w:val="none"/>
        </w:rPr>
        <w:tab/>
      </w:r>
      <w:r w:rsidR="001B4A5E" w:rsidRPr="001B4A5E">
        <w:rPr>
          <w:rStyle w:val="IntenseReference"/>
          <w:highlight w:val="yellow"/>
          <w:u w:val="none"/>
        </w:rPr>
        <w:t>[contact fax number]</w:t>
      </w:r>
    </w:p>
    <w:p w14:paraId="15EBB9FB" w14:textId="77777777" w:rsidR="00B55279" w:rsidRPr="001B4A5E" w:rsidRDefault="00B55279" w:rsidP="0018460C">
      <w:pPr>
        <w:widowControl/>
        <w:tabs>
          <w:tab w:val="left" w:pos="-1440"/>
        </w:tabs>
        <w:ind w:left="2880" w:hanging="2880"/>
        <w:rPr>
          <w:rStyle w:val="IntenseReference"/>
          <w:highlight w:val="yellow"/>
          <w:u w:val="none"/>
        </w:rPr>
      </w:pPr>
      <w:r w:rsidRPr="001B4A5E">
        <w:rPr>
          <w:rStyle w:val="IntenseReference"/>
          <w:u w:val="none"/>
        </w:rPr>
        <w:tab/>
      </w:r>
      <w:r w:rsidR="001B4A5E" w:rsidRPr="001B4A5E">
        <w:rPr>
          <w:rStyle w:val="IntenseReference"/>
          <w:highlight w:val="yellow"/>
          <w:u w:val="none"/>
        </w:rPr>
        <w:t>[</w:t>
      </w:r>
      <w:r w:rsidRPr="001B4A5E">
        <w:rPr>
          <w:rStyle w:val="IntenseReference"/>
          <w:highlight w:val="yellow"/>
          <w:u w:val="none"/>
        </w:rPr>
        <w:t>contact e-mail address</w:t>
      </w:r>
      <w:r w:rsidR="001B4A5E" w:rsidRPr="001B4A5E">
        <w:rPr>
          <w:rStyle w:val="IntenseReference"/>
          <w:highlight w:val="yellow"/>
          <w:u w:val="none"/>
        </w:rPr>
        <w:t>]</w:t>
      </w:r>
    </w:p>
    <w:p w14:paraId="15EBB9FC" w14:textId="77777777" w:rsidR="00942124" w:rsidRPr="000A2E3D" w:rsidRDefault="00942124" w:rsidP="0018460C">
      <w:pPr>
        <w:widowControl/>
      </w:pPr>
    </w:p>
    <w:p w14:paraId="15EBB9FD" w14:textId="77777777" w:rsidR="00942124" w:rsidRPr="000A2E3D" w:rsidRDefault="00942124" w:rsidP="0018460C">
      <w:pPr>
        <w:widowControl/>
        <w:tabs>
          <w:tab w:val="left" w:pos="-1440"/>
          <w:tab w:val="left" w:pos="2880"/>
        </w:tabs>
        <w:ind w:left="8640" w:hanging="8640"/>
      </w:pPr>
      <w:r w:rsidRPr="000A2E3D">
        <w:rPr>
          <w:b/>
          <w:bCs/>
        </w:rPr>
        <w:t>REPRESENTATION:</w:t>
      </w:r>
      <w:r w:rsidR="002D69CA" w:rsidRPr="000A2E3D">
        <w:rPr>
          <w:b/>
          <w:bCs/>
        </w:rPr>
        <w:tab/>
      </w:r>
      <w:r w:rsidR="004833B9" w:rsidRPr="004833B9">
        <w:rPr>
          <w:rStyle w:val="IntenseReference"/>
          <w:highlight w:val="yellow"/>
          <w:u w:val="none"/>
        </w:rPr>
        <w:t>[</w:t>
      </w:r>
      <w:r w:rsidRPr="004833B9">
        <w:rPr>
          <w:rStyle w:val="IntenseReference"/>
          <w:highlight w:val="yellow"/>
          <w:u w:val="none"/>
        </w:rPr>
        <w:t>insert name of counsel</w:t>
      </w:r>
      <w:r w:rsidR="004833B9">
        <w:rPr>
          <w:rStyle w:val="IntenseReference"/>
          <w:highlight w:val="yellow"/>
          <w:u w:val="none"/>
        </w:rPr>
        <w:t>,</w:t>
      </w:r>
      <w:r w:rsidRPr="004833B9">
        <w:rPr>
          <w:rStyle w:val="IntenseReference"/>
          <w:highlight w:val="yellow"/>
          <w:u w:val="none"/>
        </w:rPr>
        <w:t xml:space="preserve"> law firm and contact info</w:t>
      </w:r>
      <w:r w:rsidR="004833B9" w:rsidRPr="004833B9">
        <w:rPr>
          <w:rStyle w:val="IntenseReference"/>
          <w:highlight w:val="yellow"/>
          <w:u w:val="none"/>
        </w:rPr>
        <w:t>]</w:t>
      </w:r>
    </w:p>
    <w:p w14:paraId="15EBB9FE" w14:textId="77777777" w:rsidR="00942124" w:rsidRPr="000A2E3D" w:rsidRDefault="00942124" w:rsidP="0018460C">
      <w:pPr>
        <w:widowControl/>
      </w:pPr>
    </w:p>
    <w:p w14:paraId="15EBB9FF" w14:textId="77777777" w:rsidR="006A04E6" w:rsidRPr="000A2E3D" w:rsidRDefault="00942124" w:rsidP="0018460C">
      <w:pPr>
        <w:widowControl/>
        <w:tabs>
          <w:tab w:val="left" w:pos="-1440"/>
        </w:tabs>
        <w:ind w:left="2880" w:hanging="2880"/>
        <w:rPr>
          <w:b/>
        </w:rPr>
      </w:pPr>
      <w:r w:rsidRPr="000A2E3D">
        <w:rPr>
          <w:b/>
          <w:bCs/>
        </w:rPr>
        <w:t>CASE:</w:t>
      </w:r>
      <w:r w:rsidRPr="000A2E3D">
        <w:tab/>
      </w:r>
      <w:r w:rsidR="004833B9" w:rsidRPr="004833B9">
        <w:rPr>
          <w:rStyle w:val="IntenseReference"/>
          <w:highlight w:val="yellow"/>
          <w:u w:val="none"/>
        </w:rPr>
        <w:t>[</w:t>
      </w:r>
      <w:r w:rsidR="006A04E6" w:rsidRPr="004833B9">
        <w:rPr>
          <w:rStyle w:val="IntenseReference"/>
          <w:highlight w:val="yellow"/>
          <w:u w:val="none"/>
        </w:rPr>
        <w:t>insert case name</w:t>
      </w:r>
      <w:r w:rsidR="004833B9" w:rsidRPr="004833B9">
        <w:rPr>
          <w:rStyle w:val="IntenseReference"/>
          <w:highlight w:val="yellow"/>
          <w:u w:val="none"/>
        </w:rPr>
        <w:t>]</w:t>
      </w:r>
    </w:p>
    <w:p w14:paraId="15EBBA00" w14:textId="77777777" w:rsidR="00942124" w:rsidRPr="000A2E3D" w:rsidRDefault="00942124" w:rsidP="0018460C">
      <w:pPr>
        <w:widowControl/>
      </w:pPr>
    </w:p>
    <w:p w14:paraId="15EBBA01" w14:textId="77777777" w:rsidR="006A04E6" w:rsidRPr="000A2E3D" w:rsidRDefault="00942124" w:rsidP="0018460C">
      <w:pPr>
        <w:widowControl/>
        <w:tabs>
          <w:tab w:val="left" w:pos="-1440"/>
        </w:tabs>
        <w:ind w:left="2880" w:hanging="2880"/>
        <w:rPr>
          <w:b/>
        </w:rPr>
      </w:pPr>
      <w:r w:rsidRPr="000A2E3D">
        <w:rPr>
          <w:b/>
          <w:bCs/>
        </w:rPr>
        <w:t xml:space="preserve">PERIOD OF </w:t>
      </w:r>
      <w:r w:rsidR="00965A3B" w:rsidRPr="000A2E3D">
        <w:rPr>
          <w:b/>
          <w:bCs/>
        </w:rPr>
        <w:t>REVIEW</w:t>
      </w:r>
      <w:r w:rsidRPr="000A2E3D">
        <w:rPr>
          <w:b/>
          <w:bCs/>
        </w:rPr>
        <w:t>:</w:t>
      </w:r>
      <w:r w:rsidRPr="000A2E3D">
        <w:tab/>
      </w:r>
      <w:r w:rsidR="004833B9">
        <w:rPr>
          <w:rStyle w:val="IntenseReference"/>
          <w:highlight w:val="yellow"/>
          <w:u w:val="none"/>
        </w:rPr>
        <w:t>[</w:t>
      </w:r>
      <w:r w:rsidR="006A04E6" w:rsidRPr="004833B9">
        <w:rPr>
          <w:rStyle w:val="IntenseReference"/>
          <w:highlight w:val="yellow"/>
          <w:u w:val="none"/>
        </w:rPr>
        <w:t xml:space="preserve">insert period of </w:t>
      </w:r>
      <w:r w:rsidR="00965A3B" w:rsidRPr="004833B9">
        <w:rPr>
          <w:rStyle w:val="IntenseReference"/>
          <w:highlight w:val="yellow"/>
          <w:u w:val="none"/>
        </w:rPr>
        <w:t>review</w:t>
      </w:r>
      <w:r w:rsidR="004833B9">
        <w:rPr>
          <w:rStyle w:val="IntenseReference"/>
          <w:highlight w:val="yellow"/>
          <w:u w:val="none"/>
        </w:rPr>
        <w:t>]</w:t>
      </w:r>
    </w:p>
    <w:p w14:paraId="15EBBA02" w14:textId="77777777" w:rsidR="00942124" w:rsidRPr="000A2E3D" w:rsidRDefault="00942124" w:rsidP="0018460C">
      <w:pPr>
        <w:widowControl/>
        <w:tabs>
          <w:tab w:val="left" w:pos="-1440"/>
        </w:tabs>
      </w:pPr>
    </w:p>
    <w:p w14:paraId="15EBBA03" w14:textId="77777777" w:rsidR="006A04E6" w:rsidRPr="004833B9" w:rsidRDefault="00942124" w:rsidP="0018460C">
      <w:pPr>
        <w:widowControl/>
        <w:tabs>
          <w:tab w:val="left" w:pos="-1440"/>
        </w:tabs>
        <w:ind w:left="2880" w:hanging="2880"/>
      </w:pPr>
      <w:r w:rsidRPr="000A2E3D">
        <w:rPr>
          <w:b/>
          <w:bCs/>
        </w:rPr>
        <w:t>DATE OF INITIATION:</w:t>
      </w:r>
      <w:r w:rsidRPr="000A2E3D">
        <w:tab/>
      </w:r>
      <w:r w:rsidR="004833B9" w:rsidRPr="004833B9">
        <w:rPr>
          <w:rStyle w:val="IntenseReference"/>
          <w:highlight w:val="yellow"/>
          <w:u w:val="none"/>
        </w:rPr>
        <w:t>[</w:t>
      </w:r>
      <w:r w:rsidR="002C61DA" w:rsidRPr="004833B9">
        <w:rPr>
          <w:rStyle w:val="IntenseReference"/>
          <w:highlight w:val="yellow"/>
          <w:u w:val="none"/>
        </w:rPr>
        <w:t xml:space="preserve">insert </w:t>
      </w:r>
      <w:r w:rsidR="006A04E6" w:rsidRPr="004833B9">
        <w:rPr>
          <w:rStyle w:val="IntenseReference"/>
          <w:highlight w:val="yellow"/>
          <w:u w:val="none"/>
        </w:rPr>
        <w:t>date</w:t>
      </w:r>
      <w:r w:rsidR="002C61DA" w:rsidRPr="004833B9">
        <w:rPr>
          <w:rStyle w:val="IntenseReference"/>
          <w:highlight w:val="yellow"/>
          <w:u w:val="none"/>
        </w:rPr>
        <w:t xml:space="preserve"> initiation was signed</w:t>
      </w:r>
      <w:r w:rsidR="004833B9" w:rsidRPr="004833B9">
        <w:rPr>
          <w:rStyle w:val="IntenseReference"/>
          <w:highlight w:val="yellow"/>
          <w:u w:val="none"/>
        </w:rPr>
        <w:t>]</w:t>
      </w:r>
    </w:p>
    <w:p w14:paraId="15EBBA04" w14:textId="77777777" w:rsidR="00B65EEE" w:rsidRPr="000A2E3D" w:rsidRDefault="00B65EEE" w:rsidP="0018460C">
      <w:pPr>
        <w:widowControl/>
        <w:tabs>
          <w:tab w:val="left" w:pos="-1440"/>
        </w:tabs>
        <w:ind w:left="2880" w:hanging="2880"/>
        <w:rPr>
          <w:b/>
          <w:bCs/>
        </w:rPr>
      </w:pPr>
    </w:p>
    <w:p w14:paraId="15EBBA05" w14:textId="77777777" w:rsidR="00B65EEE" w:rsidRPr="000A2E3D" w:rsidRDefault="00B65EEE" w:rsidP="0018460C">
      <w:pPr>
        <w:widowControl/>
        <w:tabs>
          <w:tab w:val="left" w:pos="-1440"/>
        </w:tabs>
        <w:ind w:left="2880" w:hanging="2880"/>
      </w:pPr>
      <w:r w:rsidRPr="000A2E3D">
        <w:rPr>
          <w:b/>
          <w:bCs/>
        </w:rPr>
        <w:t>DUE DATE FOR Q&amp;V RESPONSE:</w:t>
      </w:r>
      <w:r w:rsidRPr="000A2E3D">
        <w:tab/>
      </w:r>
      <w:r w:rsidR="004833B9" w:rsidRPr="004833B9">
        <w:rPr>
          <w:rStyle w:val="IntenseReference"/>
          <w:highlight w:val="yellow"/>
          <w:u w:val="none"/>
        </w:rPr>
        <w:t>[</w:t>
      </w:r>
      <w:r w:rsidRPr="004833B9">
        <w:rPr>
          <w:rStyle w:val="IntenseReference"/>
          <w:highlight w:val="yellow"/>
          <w:u w:val="none"/>
        </w:rPr>
        <w:t>insert due date for Q&amp;V response</w:t>
      </w:r>
      <w:r w:rsidR="004833B9" w:rsidRPr="004833B9">
        <w:rPr>
          <w:rStyle w:val="IntenseReference"/>
          <w:highlight w:val="yellow"/>
          <w:u w:val="none"/>
        </w:rPr>
        <w:t>]</w:t>
      </w:r>
    </w:p>
    <w:p w14:paraId="15EBBA06" w14:textId="77777777" w:rsidR="00942124" w:rsidRPr="000A2E3D" w:rsidRDefault="00942124" w:rsidP="0018460C">
      <w:pPr>
        <w:widowControl/>
      </w:pPr>
    </w:p>
    <w:p w14:paraId="15EBBA07" w14:textId="77777777" w:rsidR="006A04E6" w:rsidRPr="004833B9" w:rsidRDefault="00942124" w:rsidP="0018460C">
      <w:pPr>
        <w:widowControl/>
        <w:tabs>
          <w:tab w:val="left" w:pos="-1440"/>
        </w:tabs>
        <w:ind w:left="2880" w:hanging="2880"/>
        <w:rPr>
          <w:rStyle w:val="IntenseReference"/>
          <w:highlight w:val="yellow"/>
          <w:u w:val="none"/>
        </w:rPr>
      </w:pPr>
      <w:r w:rsidRPr="000A2E3D">
        <w:rPr>
          <w:b/>
          <w:bCs/>
        </w:rPr>
        <w:t>OFFICIALS IN CHARGE:</w:t>
      </w:r>
      <w:r w:rsidRPr="000A2E3D">
        <w:tab/>
      </w:r>
      <w:r w:rsidR="006A04E6" w:rsidRPr="000A2E3D">
        <w:tab/>
      </w:r>
      <w:r w:rsidR="004833B9">
        <w:rPr>
          <w:rStyle w:val="IntenseReference"/>
          <w:highlight w:val="yellow"/>
          <w:u w:val="none"/>
        </w:rPr>
        <w:t>[</w:t>
      </w:r>
      <w:r w:rsidR="006A04E6" w:rsidRPr="004833B9">
        <w:rPr>
          <w:rStyle w:val="IntenseReference"/>
          <w:highlight w:val="yellow"/>
          <w:u w:val="none"/>
        </w:rPr>
        <w:t>insert name of official in charge</w:t>
      </w:r>
      <w:r w:rsidR="004833B9">
        <w:rPr>
          <w:rStyle w:val="IntenseReference"/>
          <w:highlight w:val="yellow"/>
          <w:u w:val="none"/>
        </w:rPr>
        <w:t>]</w:t>
      </w:r>
    </w:p>
    <w:p w14:paraId="15EBBA08" w14:textId="77777777" w:rsidR="00AB2D74" w:rsidRDefault="00AB2D74" w:rsidP="0018460C">
      <w:pPr>
        <w:widowControl/>
        <w:spacing w:line="211" w:lineRule="auto"/>
        <w:jc w:val="center"/>
        <w:rPr>
          <w:b/>
          <w:bCs/>
        </w:rPr>
      </w:pPr>
    </w:p>
    <w:p w14:paraId="15EBBA09" w14:textId="77777777" w:rsidR="00AB2D74" w:rsidRDefault="00AB2D74" w:rsidP="0018460C">
      <w:pPr>
        <w:widowControl/>
        <w:spacing w:line="211" w:lineRule="auto"/>
        <w:jc w:val="center"/>
        <w:rPr>
          <w:b/>
          <w:bCs/>
        </w:rPr>
        <w:sectPr w:rsidR="00AB2D74" w:rsidSect="005E0650">
          <w:footerReference w:type="default" r:id="rId17"/>
          <w:pgSz w:w="12240" w:h="15840"/>
          <w:pgMar w:top="1440" w:right="1440" w:bottom="1440" w:left="1440" w:header="1440" w:footer="1440" w:gutter="0"/>
          <w:pgNumType w:start="1"/>
          <w:cols w:space="720"/>
          <w:noEndnote/>
        </w:sectPr>
      </w:pPr>
    </w:p>
    <w:p w14:paraId="15EBBA0A" w14:textId="77777777" w:rsidR="00942124" w:rsidRDefault="00942124" w:rsidP="0018460C">
      <w:pPr>
        <w:keepNext/>
        <w:widowControl/>
        <w:jc w:val="center"/>
        <w:rPr>
          <w:b/>
          <w:bCs/>
        </w:rPr>
      </w:pPr>
      <w:r w:rsidRPr="000A2E3D">
        <w:rPr>
          <w:b/>
          <w:bCs/>
        </w:rPr>
        <w:lastRenderedPageBreak/>
        <w:t>ATTACHMENT I</w:t>
      </w:r>
    </w:p>
    <w:p w14:paraId="15EBBA0B" w14:textId="77777777" w:rsidR="00AB2D74" w:rsidRPr="000A2E3D" w:rsidRDefault="00AB2D74" w:rsidP="0018460C">
      <w:pPr>
        <w:keepNext/>
        <w:widowControl/>
        <w:jc w:val="center"/>
      </w:pPr>
    </w:p>
    <w:p w14:paraId="15EBBA0C" w14:textId="77777777" w:rsidR="00942124" w:rsidRPr="000A2E3D" w:rsidRDefault="00942124" w:rsidP="0018460C">
      <w:pPr>
        <w:keepNext/>
        <w:widowControl/>
        <w:jc w:val="center"/>
      </w:pPr>
      <w:r w:rsidRPr="000A2E3D">
        <w:rPr>
          <w:b/>
          <w:bCs/>
        </w:rPr>
        <w:t>FORMAT FOR REPORTING QUANTITY AND VALUE OF SALES</w:t>
      </w:r>
    </w:p>
    <w:p w14:paraId="15EBBA0D" w14:textId="77777777" w:rsidR="00942124" w:rsidRPr="000A2E3D" w:rsidRDefault="00942124" w:rsidP="0018460C">
      <w:pPr>
        <w:keepNext/>
        <w:widowControl/>
        <w:jc w:val="center"/>
      </w:pPr>
    </w:p>
    <w:p w14:paraId="15EBBA0E" w14:textId="77777777" w:rsidR="00942124" w:rsidRDefault="00942124" w:rsidP="00A60EF9">
      <w:pPr>
        <w:widowControl/>
        <w:rPr>
          <w:b/>
        </w:rPr>
      </w:pPr>
      <w:r w:rsidRPr="000A2E3D">
        <w:t xml:space="preserve">In providing the information in the chart below, please provide the total quantity in </w:t>
      </w:r>
      <w:r w:rsidR="00AB2D74">
        <w:rPr>
          <w:rStyle w:val="IntenseReference"/>
          <w:highlight w:val="yellow"/>
          <w:u w:val="none"/>
        </w:rPr>
        <w:t>[</w:t>
      </w:r>
      <w:r w:rsidR="00AB2D74" w:rsidRPr="004833B9">
        <w:rPr>
          <w:rStyle w:val="IntenseReference"/>
          <w:highlight w:val="yellow"/>
          <w:u w:val="none"/>
        </w:rPr>
        <w:t xml:space="preserve">insert </w:t>
      </w:r>
      <w:r w:rsidR="00AB2D74">
        <w:rPr>
          <w:rStyle w:val="IntenseReference"/>
          <w:highlight w:val="yellow"/>
          <w:u w:val="none"/>
        </w:rPr>
        <w:t>unit of measure]</w:t>
      </w:r>
      <w:r w:rsidRPr="000A2E3D">
        <w:t xml:space="preserve"> and total value (in U.S. dollars) of all your sales </w:t>
      </w:r>
      <w:r w:rsidR="00692E28" w:rsidRPr="000A2E3D">
        <w:t xml:space="preserve">to the United States during the period </w:t>
      </w:r>
      <w:r w:rsidR="00AB2D74" w:rsidRPr="004833B9">
        <w:rPr>
          <w:rStyle w:val="IntenseReference"/>
          <w:highlight w:val="yellow"/>
        </w:rPr>
        <w:t>[insert date]</w:t>
      </w:r>
      <w:r w:rsidR="00AB2D74" w:rsidRPr="001B4A5E">
        <w:t xml:space="preserve"> </w:t>
      </w:r>
      <w:r w:rsidR="00AB2D74" w:rsidRPr="000A2E3D">
        <w:t xml:space="preserve">through </w:t>
      </w:r>
      <w:r w:rsidR="00AB2D74" w:rsidRPr="004833B9">
        <w:rPr>
          <w:rStyle w:val="IntenseReference"/>
          <w:highlight w:val="yellow"/>
        </w:rPr>
        <w:t>[insert date]</w:t>
      </w:r>
      <w:r w:rsidR="00692E28" w:rsidRPr="000A2E3D">
        <w:t xml:space="preserve">, </w:t>
      </w:r>
      <w:r w:rsidR="00126C61" w:rsidRPr="000A2E3D">
        <w:t xml:space="preserve">of merchandise </w:t>
      </w:r>
      <w:r w:rsidRPr="000A2E3D">
        <w:t xml:space="preserve">covered by the scope of </w:t>
      </w:r>
      <w:r w:rsidR="00383855" w:rsidRPr="000A2E3D">
        <w:t>the order</w:t>
      </w:r>
      <w:r w:rsidRPr="000A2E3D">
        <w:t xml:space="preserve"> (</w:t>
      </w:r>
      <w:r w:rsidRPr="000A2E3D">
        <w:rPr>
          <w:i/>
        </w:rPr>
        <w:t>see</w:t>
      </w:r>
      <w:r w:rsidRPr="000A2E3D">
        <w:t xml:space="preserve"> </w:t>
      </w:r>
      <w:r w:rsidR="00832846" w:rsidRPr="000A2E3D">
        <w:t>Attachment II</w:t>
      </w:r>
      <w:r w:rsidRPr="000A2E3D">
        <w:t xml:space="preserve">), produced in </w:t>
      </w:r>
      <w:r w:rsidR="00832846" w:rsidRPr="000A2E3D">
        <w:t>the</w:t>
      </w:r>
      <w:r w:rsidR="00692E28" w:rsidRPr="000A2E3D">
        <w:t xml:space="preserve"> </w:t>
      </w:r>
      <w:r w:rsidR="00AB2D74" w:rsidRPr="004833B9">
        <w:rPr>
          <w:rStyle w:val="IntenseReference"/>
          <w:highlight w:val="yellow"/>
        </w:rPr>
        <w:t>[insert country]</w:t>
      </w:r>
      <w:r w:rsidR="00692E28" w:rsidRPr="000A2E3D">
        <w:rPr>
          <w:b/>
          <w:highlight w:val="yellow"/>
        </w:rPr>
        <w:t>.</w:t>
      </w:r>
      <w:r w:rsidR="00326C25" w:rsidRPr="000A2E3D">
        <w:rPr>
          <w:rStyle w:val="FootnoteReference"/>
          <w:sz w:val="20"/>
          <w:szCs w:val="20"/>
          <w:vertAlign w:val="superscript"/>
        </w:rPr>
        <w:footnoteReference w:id="5"/>
      </w:r>
    </w:p>
    <w:p w14:paraId="15EBBA0F" w14:textId="77777777" w:rsidR="00AB2D74" w:rsidRPr="000A2E3D" w:rsidRDefault="00AB2D74" w:rsidP="00A60EF9">
      <w:pPr>
        <w:widowControl/>
      </w:pPr>
    </w:p>
    <w:p w14:paraId="15EBBA10" w14:textId="77777777" w:rsidR="00005427" w:rsidRDefault="00B2220A" w:rsidP="00A60EF9">
      <w:pPr>
        <w:widowControl/>
        <w:adjustRightInd/>
      </w:pPr>
      <w:r w:rsidRPr="000A2E3D">
        <w:t>Please include only sales exported by your company directly to the United States.</w:t>
      </w:r>
      <w:r w:rsidR="00AB2D74">
        <w:t xml:space="preserve">  </w:t>
      </w:r>
      <w:r w:rsidR="00005427" w:rsidRPr="000A2E3D">
        <w:t xml:space="preserve">However, if your company made sales to third-countries </w:t>
      </w:r>
      <w:r w:rsidR="008743D9" w:rsidRPr="000A2E3D">
        <w:t xml:space="preserve">for </w:t>
      </w:r>
      <w:r w:rsidR="00005427" w:rsidRPr="000A2E3D">
        <w:t xml:space="preserve">which you have knowledge </w:t>
      </w:r>
      <w:r w:rsidR="008743D9" w:rsidRPr="000A2E3D">
        <w:t>that the merchandise was</w:t>
      </w:r>
      <w:r w:rsidR="00005427" w:rsidRPr="000A2E3D">
        <w:t xml:space="preserve"> ultimately destined for the United States, please separately identify these sales quantities and the location (</w:t>
      </w:r>
      <w:r w:rsidR="00005427" w:rsidRPr="00A60EF9">
        <w:rPr>
          <w:i/>
        </w:rPr>
        <w:t>i.e.</w:t>
      </w:r>
      <w:r w:rsidR="00005427" w:rsidRPr="00A60EF9">
        <w:t>,</w:t>
      </w:r>
      <w:r w:rsidR="00005427" w:rsidRPr="000A2E3D">
        <w:t xml:space="preserve"> countries) to which you made the sales. </w:t>
      </w:r>
      <w:r w:rsidR="00AB2D74">
        <w:t xml:space="preserve"> </w:t>
      </w:r>
      <w:r w:rsidR="000F2C22" w:rsidRPr="000F2C22">
        <w:rPr>
          <w:rStyle w:val="IntenseReference"/>
          <w:highlight w:val="yellow"/>
        </w:rPr>
        <w:t>[</w:t>
      </w:r>
      <w:r w:rsidR="000F2C22">
        <w:rPr>
          <w:rStyle w:val="IntenseReference"/>
          <w:highlight w:val="yellow"/>
        </w:rPr>
        <w:t>if this is a china case, include the following sentence here</w:t>
      </w:r>
      <w:r w:rsidR="000F2C22" w:rsidRPr="000F2C22">
        <w:rPr>
          <w:rStyle w:val="IntenseReference"/>
          <w:highlight w:val="yellow"/>
        </w:rPr>
        <w:t xml:space="preserve">:  </w:t>
      </w:r>
      <w:r w:rsidR="00005427" w:rsidRPr="000F2C22">
        <w:rPr>
          <w:highlight w:val="yellow"/>
        </w:rPr>
        <w:t xml:space="preserve">Please do not include any sales of subject merchandise </w:t>
      </w:r>
      <w:r w:rsidR="00005427" w:rsidRPr="000F2C22">
        <w:rPr>
          <w:highlight w:val="yellow"/>
          <w:u w:val="single"/>
        </w:rPr>
        <w:t>manufactured</w:t>
      </w:r>
      <w:r w:rsidR="00005427" w:rsidRPr="000F2C22">
        <w:rPr>
          <w:highlight w:val="yellow"/>
        </w:rPr>
        <w:t xml:space="preserve"> in Hong Kong in your figures.</w:t>
      </w:r>
      <w:r w:rsidR="000F2C22" w:rsidRPr="000F2C22">
        <w:rPr>
          <w:rStyle w:val="IntenseReference"/>
          <w:highlight w:val="yellow"/>
        </w:rPr>
        <w:t>]</w:t>
      </w:r>
    </w:p>
    <w:p w14:paraId="15EBBA11" w14:textId="77777777" w:rsidR="00AB2D74" w:rsidRPr="000A2E3D" w:rsidRDefault="00AB2D74" w:rsidP="00A60EF9">
      <w:pPr>
        <w:widowControl/>
        <w:adjustRightInd/>
      </w:pPr>
    </w:p>
    <w:p w14:paraId="15EBBA12" w14:textId="77777777" w:rsidR="00DA70CB" w:rsidRDefault="00B26070" w:rsidP="00A60EF9">
      <w:pPr>
        <w:widowControl/>
      </w:pPr>
      <w:r w:rsidRPr="000A2E3D">
        <w:t>Even i</w:t>
      </w:r>
      <w:r w:rsidR="00942124" w:rsidRPr="000A2E3D">
        <w:t xml:space="preserve">f you believe that you should be treated as a single entity along with other exporters, please </w:t>
      </w:r>
      <w:r w:rsidRPr="000A2E3D">
        <w:t>do not report aggregate data for all of the companies that you believe should be treated as a single entity but separately report your company’s quantity and value data below.  Quantity and value data pertaining to other, possibly affiliated companies, that you believe should be treated together with your company as a single entity should be separately reported by those companies.</w:t>
      </w:r>
    </w:p>
    <w:p w14:paraId="15EBBA13" w14:textId="77777777" w:rsidR="00AB2D74" w:rsidRPr="000A2E3D" w:rsidRDefault="00AB2D74" w:rsidP="00A60EF9">
      <w:pPr>
        <w:widowControl/>
      </w:pPr>
    </w:p>
    <w:tbl>
      <w:tblPr>
        <w:tblW w:w="0" w:type="auto"/>
        <w:tblInd w:w="192" w:type="dxa"/>
        <w:tblLayout w:type="fixed"/>
        <w:tblCellMar>
          <w:left w:w="12" w:type="dxa"/>
          <w:right w:w="12" w:type="dxa"/>
        </w:tblCellMar>
        <w:tblLook w:val="0000" w:firstRow="0" w:lastRow="0" w:firstColumn="0" w:lastColumn="0" w:noHBand="0" w:noVBand="0"/>
      </w:tblPr>
      <w:tblGrid>
        <w:gridCol w:w="2520"/>
        <w:gridCol w:w="2430"/>
        <w:gridCol w:w="1980"/>
        <w:gridCol w:w="1800"/>
      </w:tblGrid>
      <w:tr w:rsidR="00942124" w:rsidRPr="000A2E3D" w14:paraId="15EBBA1E" w14:textId="77777777" w:rsidTr="00A60EF9">
        <w:tc>
          <w:tcPr>
            <w:tcW w:w="2520" w:type="dxa"/>
            <w:tcBorders>
              <w:top w:val="single" w:sz="7" w:space="0" w:color="000000"/>
              <w:left w:val="single" w:sz="7" w:space="0" w:color="000000"/>
              <w:bottom w:val="single" w:sz="6" w:space="0" w:color="FFFFFF"/>
              <w:right w:val="single" w:sz="6" w:space="0" w:color="FFFFFF"/>
            </w:tcBorders>
            <w:vAlign w:val="center"/>
          </w:tcPr>
          <w:p w14:paraId="15EBBA14" w14:textId="77777777" w:rsidR="00942124" w:rsidRPr="00AB2D74" w:rsidRDefault="00942124" w:rsidP="00A60EF9">
            <w:pPr>
              <w:widowControl/>
              <w:spacing w:line="19" w:lineRule="exact"/>
              <w:jc w:val="center"/>
              <w:rPr>
                <w:b/>
                <w:sz w:val="20"/>
                <w:szCs w:val="20"/>
              </w:rPr>
            </w:pPr>
          </w:p>
          <w:p w14:paraId="15EBBA15" w14:textId="77777777" w:rsidR="00942124" w:rsidRPr="00AB2D74" w:rsidRDefault="00AB2D74" w:rsidP="00A60EF9">
            <w:pPr>
              <w:widowControl/>
              <w:spacing w:line="211" w:lineRule="auto"/>
              <w:jc w:val="center"/>
              <w:rPr>
                <w:b/>
                <w:sz w:val="20"/>
                <w:szCs w:val="20"/>
              </w:rPr>
            </w:pPr>
            <w:r w:rsidRPr="00AB2D74">
              <w:rPr>
                <w:b/>
                <w:sz w:val="20"/>
                <w:szCs w:val="20"/>
              </w:rPr>
              <w:t>Market:</w:t>
            </w:r>
            <w:r>
              <w:rPr>
                <w:b/>
                <w:sz w:val="20"/>
                <w:szCs w:val="20"/>
              </w:rPr>
              <w:t xml:space="preserve"> </w:t>
            </w:r>
            <w:r w:rsidR="00942124" w:rsidRPr="00AB2D74">
              <w:rPr>
                <w:b/>
                <w:sz w:val="20"/>
                <w:szCs w:val="20"/>
              </w:rPr>
              <w:t>United States</w:t>
            </w:r>
          </w:p>
        </w:tc>
        <w:tc>
          <w:tcPr>
            <w:tcW w:w="2430" w:type="dxa"/>
            <w:tcBorders>
              <w:top w:val="single" w:sz="7" w:space="0" w:color="000000"/>
              <w:left w:val="single" w:sz="7" w:space="0" w:color="000000"/>
              <w:bottom w:val="single" w:sz="6" w:space="0" w:color="FFFFFF"/>
              <w:right w:val="single" w:sz="6" w:space="0" w:color="FFFFFF"/>
            </w:tcBorders>
            <w:vAlign w:val="center"/>
          </w:tcPr>
          <w:p w14:paraId="15EBBA16" w14:textId="77777777" w:rsidR="00942124" w:rsidRPr="00AB2D74" w:rsidRDefault="00942124" w:rsidP="00A60EF9">
            <w:pPr>
              <w:widowControl/>
              <w:spacing w:line="19" w:lineRule="exact"/>
              <w:jc w:val="center"/>
              <w:rPr>
                <w:b/>
                <w:sz w:val="20"/>
                <w:szCs w:val="20"/>
              </w:rPr>
            </w:pPr>
          </w:p>
          <w:p w14:paraId="15EBBA17" w14:textId="77777777" w:rsidR="00942124" w:rsidRPr="00AB2D74" w:rsidRDefault="00942124" w:rsidP="00A60EF9">
            <w:pPr>
              <w:widowControl/>
              <w:spacing w:line="211" w:lineRule="auto"/>
              <w:jc w:val="center"/>
              <w:rPr>
                <w:b/>
                <w:sz w:val="20"/>
                <w:szCs w:val="20"/>
              </w:rPr>
            </w:pPr>
            <w:r w:rsidRPr="00AB2D74">
              <w:rPr>
                <w:b/>
                <w:sz w:val="20"/>
                <w:szCs w:val="20"/>
              </w:rPr>
              <w:t>Total</w:t>
            </w:r>
            <w:r w:rsidR="00AB2D74">
              <w:rPr>
                <w:b/>
                <w:sz w:val="20"/>
                <w:szCs w:val="20"/>
              </w:rPr>
              <w:t xml:space="preserve"> </w:t>
            </w:r>
            <w:r w:rsidRPr="00AB2D74">
              <w:rPr>
                <w:b/>
                <w:sz w:val="20"/>
                <w:szCs w:val="20"/>
              </w:rPr>
              <w:t>Quantity</w:t>
            </w:r>
          </w:p>
          <w:p w14:paraId="15EBBA18" w14:textId="77777777" w:rsidR="00942124" w:rsidRPr="00AB2D74" w:rsidRDefault="00AB2D74" w:rsidP="00A60EF9">
            <w:pPr>
              <w:widowControl/>
              <w:spacing w:line="211" w:lineRule="auto"/>
              <w:jc w:val="center"/>
              <w:rPr>
                <w:b/>
                <w:sz w:val="20"/>
                <w:szCs w:val="20"/>
              </w:rPr>
            </w:pPr>
            <w:r w:rsidRPr="00AB2D74">
              <w:rPr>
                <w:rStyle w:val="IntenseReference"/>
                <w:sz w:val="20"/>
                <w:szCs w:val="20"/>
                <w:highlight w:val="yellow"/>
                <w:u w:val="none"/>
              </w:rPr>
              <w:t>[insert unit of measure]</w:t>
            </w:r>
          </w:p>
        </w:tc>
        <w:tc>
          <w:tcPr>
            <w:tcW w:w="1980" w:type="dxa"/>
            <w:tcBorders>
              <w:top w:val="single" w:sz="7" w:space="0" w:color="000000"/>
              <w:left w:val="single" w:sz="7" w:space="0" w:color="000000"/>
              <w:bottom w:val="single" w:sz="6" w:space="0" w:color="FFFFFF"/>
              <w:right w:val="single" w:sz="6" w:space="0" w:color="FFFFFF"/>
            </w:tcBorders>
            <w:vAlign w:val="center"/>
          </w:tcPr>
          <w:p w14:paraId="15EBBA19" w14:textId="77777777" w:rsidR="00942124" w:rsidRPr="00AB2D74" w:rsidRDefault="00942124" w:rsidP="00A60EF9">
            <w:pPr>
              <w:widowControl/>
              <w:spacing w:line="19" w:lineRule="exact"/>
              <w:jc w:val="center"/>
              <w:rPr>
                <w:b/>
                <w:sz w:val="20"/>
                <w:szCs w:val="20"/>
              </w:rPr>
            </w:pPr>
          </w:p>
          <w:p w14:paraId="15EBBA1A" w14:textId="77777777" w:rsidR="00942124" w:rsidRPr="00AB2D74" w:rsidRDefault="00942124" w:rsidP="00A60EF9">
            <w:pPr>
              <w:widowControl/>
              <w:spacing w:line="211" w:lineRule="auto"/>
              <w:jc w:val="center"/>
              <w:rPr>
                <w:b/>
                <w:sz w:val="20"/>
                <w:szCs w:val="20"/>
              </w:rPr>
            </w:pPr>
            <w:r w:rsidRPr="00AB2D74">
              <w:rPr>
                <w:b/>
                <w:sz w:val="20"/>
                <w:szCs w:val="20"/>
              </w:rPr>
              <w:t>Terms of</w:t>
            </w:r>
            <w:r w:rsidR="00AB2D74">
              <w:rPr>
                <w:b/>
                <w:sz w:val="20"/>
                <w:szCs w:val="20"/>
              </w:rPr>
              <w:t xml:space="preserve"> </w:t>
            </w:r>
            <w:r w:rsidRPr="00AB2D74">
              <w:rPr>
                <w:b/>
                <w:sz w:val="20"/>
                <w:szCs w:val="20"/>
              </w:rPr>
              <w:t>Sale</w:t>
            </w:r>
            <w:r w:rsidRPr="00AB2D74">
              <w:rPr>
                <w:rStyle w:val="FootnoteReference"/>
                <w:b/>
                <w:sz w:val="20"/>
                <w:szCs w:val="20"/>
                <w:vertAlign w:val="superscript"/>
              </w:rPr>
              <w:footnoteReference w:id="6"/>
            </w:r>
          </w:p>
        </w:tc>
        <w:tc>
          <w:tcPr>
            <w:tcW w:w="1800" w:type="dxa"/>
            <w:tcBorders>
              <w:top w:val="single" w:sz="7" w:space="0" w:color="000000"/>
              <w:left w:val="single" w:sz="7" w:space="0" w:color="000000"/>
              <w:bottom w:val="single" w:sz="6" w:space="0" w:color="FFFFFF"/>
              <w:right w:val="single" w:sz="7" w:space="0" w:color="000000"/>
            </w:tcBorders>
            <w:vAlign w:val="center"/>
          </w:tcPr>
          <w:p w14:paraId="15EBBA1B" w14:textId="77777777" w:rsidR="00942124" w:rsidRPr="00AB2D74" w:rsidRDefault="00942124" w:rsidP="00A60EF9">
            <w:pPr>
              <w:widowControl/>
              <w:spacing w:line="19" w:lineRule="exact"/>
              <w:jc w:val="center"/>
              <w:rPr>
                <w:b/>
                <w:sz w:val="20"/>
                <w:szCs w:val="20"/>
              </w:rPr>
            </w:pPr>
          </w:p>
          <w:p w14:paraId="15EBBA1C" w14:textId="77777777" w:rsidR="00942124" w:rsidRPr="00AB2D74" w:rsidRDefault="00942124" w:rsidP="00A60EF9">
            <w:pPr>
              <w:widowControl/>
              <w:spacing w:line="211" w:lineRule="auto"/>
              <w:jc w:val="center"/>
              <w:rPr>
                <w:b/>
                <w:sz w:val="20"/>
                <w:szCs w:val="20"/>
              </w:rPr>
            </w:pPr>
            <w:r w:rsidRPr="00AB2D74">
              <w:rPr>
                <w:b/>
                <w:sz w:val="20"/>
                <w:szCs w:val="20"/>
              </w:rPr>
              <w:t>Total Value</w:t>
            </w:r>
            <w:r w:rsidRPr="00AB2D74">
              <w:rPr>
                <w:rStyle w:val="FootnoteReference"/>
                <w:b/>
                <w:sz w:val="20"/>
                <w:szCs w:val="20"/>
                <w:vertAlign w:val="superscript"/>
              </w:rPr>
              <w:footnoteReference w:id="7"/>
            </w:r>
          </w:p>
          <w:p w14:paraId="15EBBA1D" w14:textId="77777777" w:rsidR="00942124" w:rsidRPr="00AB2D74" w:rsidRDefault="00AB2D74" w:rsidP="00A60EF9">
            <w:pPr>
              <w:widowControl/>
              <w:spacing w:line="211" w:lineRule="auto"/>
              <w:jc w:val="center"/>
              <w:rPr>
                <w:b/>
                <w:sz w:val="20"/>
                <w:szCs w:val="20"/>
              </w:rPr>
            </w:pPr>
            <w:r w:rsidRPr="00AB2D74">
              <w:rPr>
                <w:b/>
                <w:sz w:val="20"/>
                <w:szCs w:val="20"/>
              </w:rPr>
              <w:t>(</w:t>
            </w:r>
            <w:r w:rsidR="00942124" w:rsidRPr="00AB2D74">
              <w:rPr>
                <w:b/>
                <w:sz w:val="20"/>
                <w:szCs w:val="20"/>
              </w:rPr>
              <w:t>U.S.</w:t>
            </w:r>
            <w:r w:rsidRPr="00AB2D74">
              <w:rPr>
                <w:b/>
                <w:sz w:val="20"/>
                <w:szCs w:val="20"/>
              </w:rPr>
              <w:t xml:space="preserve"> Dollars</w:t>
            </w:r>
            <w:r w:rsidR="00942124" w:rsidRPr="00AB2D74">
              <w:rPr>
                <w:b/>
                <w:sz w:val="20"/>
                <w:szCs w:val="20"/>
              </w:rPr>
              <w:t>)</w:t>
            </w:r>
          </w:p>
        </w:tc>
      </w:tr>
      <w:tr w:rsidR="00942124" w:rsidRPr="000A2E3D" w14:paraId="15EBBA2E" w14:textId="77777777" w:rsidTr="00A60EF9">
        <w:tc>
          <w:tcPr>
            <w:tcW w:w="2520" w:type="dxa"/>
            <w:tcBorders>
              <w:top w:val="single" w:sz="7" w:space="0" w:color="000000"/>
              <w:left w:val="single" w:sz="7" w:space="0" w:color="000000"/>
              <w:bottom w:val="single" w:sz="7" w:space="0" w:color="000000"/>
              <w:right w:val="single" w:sz="6" w:space="0" w:color="FFFFFF"/>
            </w:tcBorders>
          </w:tcPr>
          <w:p w14:paraId="15EBBA1F" w14:textId="77777777" w:rsidR="00942124" w:rsidRPr="00AB2D74" w:rsidRDefault="00942124" w:rsidP="0018460C">
            <w:pPr>
              <w:widowControl/>
              <w:spacing w:line="19" w:lineRule="exact"/>
              <w:rPr>
                <w:sz w:val="20"/>
                <w:szCs w:val="20"/>
              </w:rPr>
            </w:pPr>
          </w:p>
          <w:p w14:paraId="15EBBA20" w14:textId="77777777" w:rsidR="00942124" w:rsidRPr="00AB2D74" w:rsidRDefault="00942124" w:rsidP="0018460C">
            <w:pPr>
              <w:widowControl/>
              <w:spacing w:line="211" w:lineRule="auto"/>
              <w:rPr>
                <w:sz w:val="20"/>
                <w:szCs w:val="20"/>
              </w:rPr>
            </w:pPr>
          </w:p>
          <w:p w14:paraId="15EBBA21" w14:textId="77777777" w:rsidR="00942124" w:rsidRPr="00AB2D74" w:rsidRDefault="00942124" w:rsidP="0018460C">
            <w:pPr>
              <w:widowControl/>
              <w:spacing w:line="211" w:lineRule="auto"/>
              <w:rPr>
                <w:sz w:val="20"/>
                <w:szCs w:val="20"/>
              </w:rPr>
            </w:pPr>
            <w:r w:rsidRPr="00AB2D74">
              <w:rPr>
                <w:sz w:val="20"/>
                <w:szCs w:val="20"/>
              </w:rPr>
              <w:t>1. Export Price</w:t>
            </w:r>
            <w:r w:rsidRPr="00AB2D74">
              <w:rPr>
                <w:rStyle w:val="FootnoteReference"/>
                <w:sz w:val="20"/>
                <w:szCs w:val="20"/>
                <w:vertAlign w:val="superscript"/>
              </w:rPr>
              <w:footnoteReference w:id="8"/>
            </w:r>
          </w:p>
          <w:p w14:paraId="15EBBA22" w14:textId="77777777" w:rsidR="00942124" w:rsidRPr="00AB2D74" w:rsidRDefault="00942124" w:rsidP="0018460C">
            <w:pPr>
              <w:widowControl/>
              <w:spacing w:line="211" w:lineRule="auto"/>
              <w:rPr>
                <w:sz w:val="20"/>
                <w:szCs w:val="20"/>
              </w:rPr>
            </w:pPr>
          </w:p>
          <w:p w14:paraId="15EBBA23" w14:textId="77777777" w:rsidR="00942124" w:rsidRPr="00AB2D74" w:rsidRDefault="00942124" w:rsidP="0018460C">
            <w:pPr>
              <w:widowControl/>
              <w:spacing w:line="211" w:lineRule="auto"/>
              <w:rPr>
                <w:sz w:val="20"/>
                <w:szCs w:val="20"/>
              </w:rPr>
            </w:pPr>
            <w:r w:rsidRPr="00AB2D74">
              <w:rPr>
                <w:sz w:val="20"/>
                <w:szCs w:val="20"/>
              </w:rPr>
              <w:t>2. Constructed</w:t>
            </w:r>
            <w:r w:rsidR="00AB2D74">
              <w:rPr>
                <w:sz w:val="20"/>
                <w:szCs w:val="20"/>
              </w:rPr>
              <w:t xml:space="preserve"> </w:t>
            </w:r>
            <w:r w:rsidRPr="00AB2D74">
              <w:rPr>
                <w:sz w:val="20"/>
                <w:szCs w:val="20"/>
              </w:rPr>
              <w:t>Export Price</w:t>
            </w:r>
            <w:r w:rsidRPr="00AB2D74">
              <w:rPr>
                <w:rStyle w:val="FootnoteReference"/>
                <w:sz w:val="20"/>
                <w:szCs w:val="20"/>
                <w:vertAlign w:val="superscript"/>
              </w:rPr>
              <w:footnoteReference w:id="9"/>
            </w:r>
            <w:r w:rsidRPr="00AB2D74">
              <w:rPr>
                <w:sz w:val="20"/>
                <w:szCs w:val="20"/>
              </w:rPr>
              <w:t xml:space="preserve"> </w:t>
            </w:r>
          </w:p>
          <w:p w14:paraId="15EBBA24" w14:textId="77777777" w:rsidR="00942124" w:rsidRPr="00AB2D74" w:rsidRDefault="00942124" w:rsidP="0018460C">
            <w:pPr>
              <w:widowControl/>
              <w:spacing w:line="211" w:lineRule="auto"/>
              <w:rPr>
                <w:sz w:val="20"/>
                <w:szCs w:val="20"/>
              </w:rPr>
            </w:pPr>
          </w:p>
          <w:p w14:paraId="15EBBA25" w14:textId="77777777" w:rsidR="00942124" w:rsidRPr="00AB2D74" w:rsidRDefault="00942124" w:rsidP="0018460C">
            <w:pPr>
              <w:widowControl/>
              <w:spacing w:line="211" w:lineRule="auto"/>
              <w:rPr>
                <w:sz w:val="20"/>
                <w:szCs w:val="20"/>
              </w:rPr>
            </w:pPr>
            <w:r w:rsidRPr="00AB2D74">
              <w:rPr>
                <w:sz w:val="20"/>
                <w:szCs w:val="20"/>
              </w:rPr>
              <w:t>3. Further Manufactured</w:t>
            </w:r>
            <w:r w:rsidRPr="00AB2D74">
              <w:rPr>
                <w:rStyle w:val="FootnoteReference"/>
                <w:sz w:val="20"/>
                <w:szCs w:val="20"/>
                <w:vertAlign w:val="superscript"/>
              </w:rPr>
              <w:footnoteReference w:id="10"/>
            </w:r>
          </w:p>
          <w:p w14:paraId="15EBBA26" w14:textId="77777777" w:rsidR="00942124" w:rsidRPr="00AB2D74" w:rsidRDefault="00942124" w:rsidP="0018460C">
            <w:pPr>
              <w:widowControl/>
              <w:spacing w:line="211" w:lineRule="auto"/>
              <w:rPr>
                <w:sz w:val="20"/>
                <w:szCs w:val="20"/>
              </w:rPr>
            </w:pPr>
          </w:p>
          <w:p w14:paraId="15EBBA27" w14:textId="77777777" w:rsidR="00942124" w:rsidRPr="00AB2D74" w:rsidRDefault="00942124" w:rsidP="0018460C">
            <w:pPr>
              <w:widowControl/>
              <w:spacing w:after="19" w:line="211" w:lineRule="auto"/>
              <w:jc w:val="center"/>
              <w:rPr>
                <w:sz w:val="20"/>
                <w:szCs w:val="20"/>
              </w:rPr>
            </w:pPr>
            <w:r w:rsidRPr="00AB2D74">
              <w:rPr>
                <w:sz w:val="20"/>
                <w:szCs w:val="20"/>
              </w:rPr>
              <w:t>Total</w:t>
            </w:r>
          </w:p>
        </w:tc>
        <w:tc>
          <w:tcPr>
            <w:tcW w:w="2430" w:type="dxa"/>
            <w:tcBorders>
              <w:top w:val="single" w:sz="7" w:space="0" w:color="000000"/>
              <w:left w:val="single" w:sz="7" w:space="0" w:color="000000"/>
              <w:bottom w:val="single" w:sz="7" w:space="0" w:color="000000"/>
              <w:right w:val="single" w:sz="6" w:space="0" w:color="FFFFFF"/>
            </w:tcBorders>
          </w:tcPr>
          <w:p w14:paraId="15EBBA28" w14:textId="77777777" w:rsidR="00942124" w:rsidRPr="000A2E3D" w:rsidRDefault="00942124" w:rsidP="0018460C">
            <w:pPr>
              <w:widowControl/>
              <w:spacing w:line="19" w:lineRule="exact"/>
            </w:pPr>
          </w:p>
          <w:p w14:paraId="15EBBA29" w14:textId="77777777" w:rsidR="00942124" w:rsidRPr="000A2E3D" w:rsidRDefault="00942124" w:rsidP="0018460C">
            <w:pPr>
              <w:widowControl/>
              <w:spacing w:after="19" w:line="211" w:lineRule="auto"/>
            </w:pPr>
          </w:p>
        </w:tc>
        <w:tc>
          <w:tcPr>
            <w:tcW w:w="1980" w:type="dxa"/>
            <w:tcBorders>
              <w:top w:val="single" w:sz="7" w:space="0" w:color="000000"/>
              <w:left w:val="single" w:sz="7" w:space="0" w:color="000000"/>
              <w:bottom w:val="single" w:sz="7" w:space="0" w:color="000000"/>
              <w:right w:val="single" w:sz="6" w:space="0" w:color="FFFFFF"/>
            </w:tcBorders>
          </w:tcPr>
          <w:p w14:paraId="15EBBA2A" w14:textId="77777777" w:rsidR="00942124" w:rsidRPr="000A2E3D" w:rsidRDefault="00942124" w:rsidP="0018460C">
            <w:pPr>
              <w:widowControl/>
              <w:spacing w:line="19" w:lineRule="exact"/>
            </w:pPr>
          </w:p>
          <w:p w14:paraId="15EBBA2B" w14:textId="77777777" w:rsidR="00942124" w:rsidRPr="000A2E3D" w:rsidRDefault="00942124" w:rsidP="0018460C">
            <w:pPr>
              <w:widowControl/>
              <w:spacing w:after="19" w:line="211" w:lineRule="auto"/>
            </w:pPr>
          </w:p>
        </w:tc>
        <w:tc>
          <w:tcPr>
            <w:tcW w:w="1800" w:type="dxa"/>
            <w:tcBorders>
              <w:top w:val="single" w:sz="7" w:space="0" w:color="000000"/>
              <w:left w:val="single" w:sz="7" w:space="0" w:color="000000"/>
              <w:bottom w:val="single" w:sz="7" w:space="0" w:color="000000"/>
              <w:right w:val="single" w:sz="7" w:space="0" w:color="000000"/>
            </w:tcBorders>
          </w:tcPr>
          <w:p w14:paraId="15EBBA2C" w14:textId="77777777" w:rsidR="00942124" w:rsidRPr="000A2E3D" w:rsidRDefault="00942124" w:rsidP="0018460C">
            <w:pPr>
              <w:widowControl/>
              <w:spacing w:line="19" w:lineRule="exact"/>
            </w:pPr>
          </w:p>
          <w:p w14:paraId="15EBBA2D" w14:textId="77777777" w:rsidR="00942124" w:rsidRPr="000A2E3D" w:rsidRDefault="00942124" w:rsidP="0018460C">
            <w:pPr>
              <w:widowControl/>
              <w:spacing w:after="19" w:line="211" w:lineRule="auto"/>
            </w:pPr>
          </w:p>
        </w:tc>
      </w:tr>
    </w:tbl>
    <w:p w14:paraId="15EBBA2F" w14:textId="77777777" w:rsidR="00AB2D74" w:rsidRDefault="00AB2D74" w:rsidP="0018460C">
      <w:pPr>
        <w:widowControl/>
        <w:spacing w:line="211" w:lineRule="auto"/>
        <w:ind w:left="-90"/>
        <w:sectPr w:rsidR="00AB2D74" w:rsidSect="00A60EF9">
          <w:pgSz w:w="12240" w:h="15840"/>
          <w:pgMar w:top="1440" w:right="1440" w:bottom="1440" w:left="1440" w:header="720" w:footer="1440" w:gutter="0"/>
          <w:pgNumType w:start="1"/>
          <w:cols w:space="720"/>
          <w:noEndnote/>
          <w:docGrid w:linePitch="326"/>
        </w:sectPr>
      </w:pPr>
    </w:p>
    <w:p w14:paraId="15EBBA30" w14:textId="77777777" w:rsidR="00A60EF9" w:rsidRDefault="00A60EF9" w:rsidP="0018460C">
      <w:pPr>
        <w:widowControl/>
        <w:spacing w:line="211" w:lineRule="auto"/>
        <w:jc w:val="center"/>
        <w:rPr>
          <w:b/>
          <w:bCs/>
        </w:rPr>
        <w:sectPr w:rsidR="00A60EF9">
          <w:footerReference w:type="default" r:id="rId18"/>
          <w:type w:val="continuous"/>
          <w:pgSz w:w="12240" w:h="15840"/>
          <w:pgMar w:top="1440" w:right="1440" w:bottom="1152" w:left="1350" w:header="1440" w:footer="1152" w:gutter="0"/>
          <w:cols w:space="720"/>
          <w:noEndnote/>
        </w:sectPr>
      </w:pPr>
    </w:p>
    <w:p w14:paraId="15EBBA31" w14:textId="77777777" w:rsidR="00942124" w:rsidRDefault="00942124" w:rsidP="0018460C">
      <w:pPr>
        <w:widowControl/>
        <w:spacing w:line="211" w:lineRule="auto"/>
        <w:jc w:val="center"/>
        <w:rPr>
          <w:b/>
          <w:bCs/>
        </w:rPr>
      </w:pPr>
      <w:r w:rsidRPr="000A2E3D">
        <w:rPr>
          <w:b/>
          <w:bCs/>
        </w:rPr>
        <w:lastRenderedPageBreak/>
        <w:t>ATTACHMENT II</w:t>
      </w:r>
    </w:p>
    <w:p w14:paraId="15EBBA32" w14:textId="77777777" w:rsidR="00A60EF9" w:rsidRPr="000A2E3D" w:rsidRDefault="00A60EF9" w:rsidP="0018460C">
      <w:pPr>
        <w:widowControl/>
        <w:spacing w:line="211" w:lineRule="auto"/>
        <w:jc w:val="center"/>
        <w:rPr>
          <w:b/>
          <w:bCs/>
        </w:rPr>
      </w:pPr>
    </w:p>
    <w:p w14:paraId="15EBBA33" w14:textId="77777777" w:rsidR="00942124" w:rsidRDefault="00942124" w:rsidP="0018460C">
      <w:pPr>
        <w:widowControl/>
        <w:spacing w:line="211" w:lineRule="auto"/>
        <w:jc w:val="center"/>
        <w:rPr>
          <w:b/>
          <w:bCs/>
        </w:rPr>
      </w:pPr>
      <w:r w:rsidRPr="000A2E3D">
        <w:rPr>
          <w:b/>
          <w:bCs/>
        </w:rPr>
        <w:t xml:space="preserve">DESCRIPTION OF PRODUCTS UNDER </w:t>
      </w:r>
      <w:r w:rsidR="00383855" w:rsidRPr="000A2E3D">
        <w:rPr>
          <w:b/>
          <w:bCs/>
        </w:rPr>
        <w:t>REVIEW</w:t>
      </w:r>
    </w:p>
    <w:p w14:paraId="15EBBA34" w14:textId="77777777" w:rsidR="00AB2D74" w:rsidRDefault="00AB2D74" w:rsidP="0018460C">
      <w:pPr>
        <w:widowControl/>
        <w:spacing w:line="211" w:lineRule="auto"/>
        <w:jc w:val="center"/>
        <w:rPr>
          <w:b/>
          <w:bCs/>
        </w:rPr>
      </w:pPr>
    </w:p>
    <w:p w14:paraId="15EBBA35" w14:textId="77777777" w:rsidR="00AB2D74" w:rsidRPr="00AB2D74" w:rsidRDefault="00AB2D74" w:rsidP="0018460C">
      <w:pPr>
        <w:widowControl/>
        <w:spacing w:line="211" w:lineRule="auto"/>
        <w:jc w:val="center"/>
        <w:rPr>
          <w:rStyle w:val="IntenseReference"/>
          <w:bCs w:val="0"/>
          <w:highlight w:val="yellow"/>
        </w:rPr>
      </w:pPr>
      <w:r w:rsidRPr="00AB2D74">
        <w:rPr>
          <w:rStyle w:val="IntenseReference"/>
          <w:bCs w:val="0"/>
          <w:highlight w:val="yellow"/>
        </w:rPr>
        <w:t>[insert scope or produc</w:t>
      </w:r>
      <w:r w:rsidR="007F3B6A">
        <w:rPr>
          <w:rStyle w:val="IntenseReference"/>
          <w:bCs w:val="0"/>
          <w:highlight w:val="yellow"/>
        </w:rPr>
        <w:t>t</w:t>
      </w:r>
      <w:r w:rsidRPr="00AB2D74">
        <w:rPr>
          <w:rStyle w:val="IntenseReference"/>
          <w:bCs w:val="0"/>
          <w:highlight w:val="yellow"/>
        </w:rPr>
        <w:t xml:space="preserve"> description]</w:t>
      </w:r>
    </w:p>
    <w:p w14:paraId="15EBBA36" w14:textId="77777777" w:rsidR="006E69D3" w:rsidRDefault="006E69D3" w:rsidP="0018460C">
      <w:pPr>
        <w:widowControl/>
        <w:autoSpaceDE/>
        <w:autoSpaceDN/>
        <w:adjustRightInd/>
        <w:jc w:val="center"/>
        <w:rPr>
          <w:b/>
        </w:rPr>
      </w:pPr>
    </w:p>
    <w:p w14:paraId="15EBBA37" w14:textId="77777777" w:rsidR="00AB2D74" w:rsidRDefault="00AB2D74" w:rsidP="0018460C">
      <w:pPr>
        <w:widowControl/>
        <w:autoSpaceDE/>
        <w:autoSpaceDN/>
        <w:adjustRightInd/>
        <w:jc w:val="center"/>
        <w:rPr>
          <w:b/>
        </w:rPr>
      </w:pPr>
    </w:p>
    <w:p w14:paraId="15EBBA38" w14:textId="77777777" w:rsidR="00AB2D74" w:rsidRDefault="00AB2D74" w:rsidP="0018460C">
      <w:pPr>
        <w:widowControl/>
        <w:autoSpaceDE/>
        <w:autoSpaceDN/>
        <w:adjustRightInd/>
        <w:jc w:val="center"/>
        <w:rPr>
          <w:b/>
        </w:rPr>
      </w:pPr>
    </w:p>
    <w:p w14:paraId="15EBBA39" w14:textId="77777777" w:rsidR="00AB2D74" w:rsidRDefault="00AB2D74" w:rsidP="0018460C">
      <w:pPr>
        <w:widowControl/>
        <w:autoSpaceDE/>
        <w:autoSpaceDN/>
        <w:adjustRightInd/>
        <w:jc w:val="center"/>
        <w:rPr>
          <w:b/>
        </w:rPr>
        <w:sectPr w:rsidR="00AB2D74" w:rsidSect="00456E8B">
          <w:pgSz w:w="12240" w:h="15840"/>
          <w:pgMar w:top="1440" w:right="1440" w:bottom="1440" w:left="1350" w:header="720" w:footer="1440" w:gutter="0"/>
          <w:cols w:space="720"/>
          <w:noEndnote/>
          <w:docGrid w:linePitch="326"/>
        </w:sectPr>
      </w:pPr>
    </w:p>
    <w:p w14:paraId="15EBBA3A" w14:textId="77777777" w:rsidR="004A38DA" w:rsidRDefault="004A38DA" w:rsidP="0018460C">
      <w:pPr>
        <w:keepNext/>
        <w:widowControl/>
        <w:jc w:val="center"/>
        <w:rPr>
          <w:b/>
        </w:rPr>
      </w:pPr>
      <w:r w:rsidRPr="000A2E3D">
        <w:rPr>
          <w:b/>
        </w:rPr>
        <w:lastRenderedPageBreak/>
        <w:t>ATTACHMENT III</w:t>
      </w:r>
    </w:p>
    <w:p w14:paraId="15EBBA3B" w14:textId="77777777" w:rsidR="00AB2D74" w:rsidRPr="000A2E3D" w:rsidRDefault="00AB2D74" w:rsidP="0018460C">
      <w:pPr>
        <w:keepNext/>
        <w:widowControl/>
        <w:jc w:val="center"/>
        <w:rPr>
          <w:b/>
        </w:rPr>
      </w:pPr>
    </w:p>
    <w:p w14:paraId="15EBBA3C" w14:textId="77777777" w:rsidR="00942124" w:rsidRPr="000A2E3D" w:rsidRDefault="00942124" w:rsidP="0018460C">
      <w:pPr>
        <w:keepNext/>
        <w:widowControl/>
        <w:spacing w:line="211" w:lineRule="auto"/>
        <w:jc w:val="center"/>
        <w:rPr>
          <w:b/>
          <w:bCs/>
        </w:rPr>
      </w:pPr>
      <w:r w:rsidRPr="000A2E3D">
        <w:rPr>
          <w:b/>
          <w:bCs/>
        </w:rPr>
        <w:t>GENERAL INSTRUCTIONS</w:t>
      </w:r>
    </w:p>
    <w:p w14:paraId="15EBBA3D" w14:textId="77777777" w:rsidR="00942124" w:rsidRPr="000A2E3D" w:rsidRDefault="00942124" w:rsidP="0018460C">
      <w:pPr>
        <w:keepNext/>
        <w:widowControl/>
        <w:spacing w:line="211" w:lineRule="auto"/>
      </w:pPr>
    </w:p>
    <w:p w14:paraId="15EBBA3E" w14:textId="77777777" w:rsidR="00942124" w:rsidRPr="000A2E3D" w:rsidRDefault="00942124" w:rsidP="0018460C">
      <w:pPr>
        <w:widowControl/>
        <w:spacing w:line="211" w:lineRule="auto"/>
      </w:pPr>
      <w:r w:rsidRPr="000A2E3D">
        <w:t>Instructions for Filing the Response</w:t>
      </w:r>
    </w:p>
    <w:p w14:paraId="15EBBA3F" w14:textId="77777777" w:rsidR="00942124" w:rsidRPr="000A2E3D" w:rsidRDefault="00942124" w:rsidP="0018460C">
      <w:pPr>
        <w:widowControl/>
        <w:spacing w:line="211" w:lineRule="auto"/>
      </w:pPr>
    </w:p>
    <w:p w14:paraId="15EBBA40" w14:textId="189A936D" w:rsidR="00942124" w:rsidRPr="000A2E3D" w:rsidRDefault="00942124" w:rsidP="0018460C">
      <w:pPr>
        <w:widowControl/>
        <w:spacing w:line="211" w:lineRule="auto"/>
      </w:pPr>
      <w:r w:rsidRPr="000A2E3D">
        <w:t xml:space="preserve">The following instructions apply to all documents you submit to </w:t>
      </w:r>
      <w:r w:rsidR="007015EB">
        <w:t>Commerce</w:t>
      </w:r>
      <w:r w:rsidRPr="000A2E3D">
        <w:t xml:space="preserve"> during the course of this proceeding.</w:t>
      </w:r>
    </w:p>
    <w:p w14:paraId="15EBBA41" w14:textId="77777777" w:rsidR="00942124" w:rsidRPr="000A2E3D" w:rsidRDefault="00942124" w:rsidP="0018460C">
      <w:pPr>
        <w:widowControl/>
        <w:spacing w:line="211" w:lineRule="auto"/>
      </w:pPr>
    </w:p>
    <w:p w14:paraId="15EBBA42" w14:textId="77777777" w:rsidR="00E62ED1" w:rsidRPr="000A2E3D" w:rsidRDefault="009C3970" w:rsidP="0018460C">
      <w:pPr>
        <w:pStyle w:val="ListParagraph"/>
        <w:keepNext/>
        <w:widowControl/>
        <w:numPr>
          <w:ilvl w:val="0"/>
          <w:numId w:val="6"/>
        </w:numPr>
        <w:tabs>
          <w:tab w:val="left" w:pos="-1440"/>
        </w:tabs>
        <w:spacing w:line="211" w:lineRule="auto"/>
        <w:ind w:left="720" w:hanging="720"/>
        <w:rPr>
          <w:u w:val="single"/>
        </w:rPr>
      </w:pPr>
      <w:r w:rsidRPr="000A2E3D">
        <w:rPr>
          <w:u w:val="single"/>
        </w:rPr>
        <w:t xml:space="preserve">Due </w:t>
      </w:r>
      <w:r w:rsidR="00904581" w:rsidRPr="000A2E3D">
        <w:rPr>
          <w:u w:val="single"/>
        </w:rPr>
        <w:t>Date</w:t>
      </w:r>
    </w:p>
    <w:p w14:paraId="15EBBA43" w14:textId="77777777" w:rsidR="006E69D3" w:rsidRPr="00B12035" w:rsidRDefault="006E69D3" w:rsidP="0018460C">
      <w:pPr>
        <w:keepNext/>
        <w:widowControl/>
        <w:tabs>
          <w:tab w:val="left" w:pos="-1440"/>
        </w:tabs>
        <w:spacing w:line="211" w:lineRule="auto"/>
        <w:rPr>
          <w:u w:val="single"/>
        </w:rPr>
      </w:pPr>
    </w:p>
    <w:p w14:paraId="15EBBA44" w14:textId="49616016" w:rsidR="006E69D3" w:rsidRPr="000A2E3D" w:rsidRDefault="009C3970" w:rsidP="007F3B6A">
      <w:pPr>
        <w:pStyle w:val="ListParagraph"/>
        <w:widowControl/>
        <w:numPr>
          <w:ilvl w:val="0"/>
          <w:numId w:val="9"/>
        </w:numPr>
        <w:spacing w:line="211" w:lineRule="auto"/>
      </w:pPr>
      <w:r w:rsidRPr="000A2E3D">
        <w:t>All submissions must be made electroni</w:t>
      </w:r>
      <w:r w:rsidR="00F95E01">
        <w:t xml:space="preserve">cally using </w:t>
      </w:r>
      <w:r w:rsidR="007015EB">
        <w:t>Commerce</w:t>
      </w:r>
      <w:r w:rsidR="00F95E01">
        <w:t xml:space="preserve">’s </w:t>
      </w:r>
      <w:r w:rsidRPr="000A2E3D">
        <w:t xml:space="preserve">ACCESS website at </w:t>
      </w:r>
      <w:hyperlink r:id="rId19" w:history="1">
        <w:r w:rsidR="00F95E01" w:rsidRPr="00653C4F">
          <w:rPr>
            <w:rStyle w:val="Hyperlink"/>
          </w:rPr>
          <w:t>http</w:t>
        </w:r>
        <w:r w:rsidR="009C4C72" w:rsidRPr="00653C4F">
          <w:rPr>
            <w:rStyle w:val="Hyperlink"/>
          </w:rPr>
          <w:t>s</w:t>
        </w:r>
        <w:r w:rsidR="00F95E01" w:rsidRPr="00653C4F">
          <w:rPr>
            <w:rStyle w:val="Hyperlink"/>
          </w:rPr>
          <w:t>://</w:t>
        </w:r>
        <w:r w:rsidR="007F3B6A" w:rsidRPr="00653C4F">
          <w:rPr>
            <w:rStyle w:val="Hyperlink"/>
          </w:rPr>
          <w:t>access.trade.gov</w:t>
        </w:r>
      </w:hyperlink>
      <w:r w:rsidRPr="000A2E3D">
        <w:t>.  If an exception to the electronic filing requirement applies, you must address and manually submit your response to the address indicated on the cover page of this questionnaire.  To determine if your response qualifies for manual filing, see the section on “Manual Filing” below.  All laws, regulations, and other descriptive materials that supplement your responses should be submitted on the same date as the initial response.</w:t>
      </w:r>
    </w:p>
    <w:p w14:paraId="15EBBA45" w14:textId="77777777" w:rsidR="006E69D3" w:rsidRPr="000A2E3D" w:rsidRDefault="006E69D3" w:rsidP="0018460C">
      <w:pPr>
        <w:widowControl/>
        <w:spacing w:line="211" w:lineRule="auto"/>
      </w:pPr>
    </w:p>
    <w:p w14:paraId="15EBBA46" w14:textId="77777777" w:rsidR="00942124" w:rsidRPr="000A2E3D" w:rsidRDefault="009C3970" w:rsidP="0018460C">
      <w:pPr>
        <w:pStyle w:val="ListParagraph"/>
        <w:widowControl/>
        <w:numPr>
          <w:ilvl w:val="0"/>
          <w:numId w:val="9"/>
        </w:numPr>
        <w:spacing w:line="211" w:lineRule="auto"/>
      </w:pPr>
      <w:r w:rsidRPr="000A2E3D">
        <w:t xml:space="preserve">The </w:t>
      </w:r>
      <w:r w:rsidR="00904581" w:rsidRPr="000A2E3D">
        <w:rPr>
          <w:b/>
        </w:rPr>
        <w:t>business proprietary</w:t>
      </w:r>
      <w:r w:rsidR="00942124" w:rsidRPr="000A2E3D">
        <w:t xml:space="preserve"> </w:t>
      </w:r>
      <w:r w:rsidRPr="000A2E3D">
        <w:t>response should be submitted on the day specified on the cover page of this questionnaire.  The</w:t>
      </w:r>
      <w:r w:rsidR="006E69D3" w:rsidRPr="000A2E3D">
        <w:t xml:space="preserve"> </w:t>
      </w:r>
      <w:r w:rsidR="00904581" w:rsidRPr="000A2E3D">
        <w:rPr>
          <w:b/>
        </w:rPr>
        <w:t>public version</w:t>
      </w:r>
      <w:r w:rsidR="00942124" w:rsidRPr="000A2E3D">
        <w:t xml:space="preserve"> </w:t>
      </w:r>
      <w:r w:rsidRPr="000A2E3D">
        <w:t>of the response may be filed one business day after the proprietary response</w:t>
      </w:r>
      <w:r w:rsidR="00942124" w:rsidRPr="000A2E3D">
        <w:t>.</w:t>
      </w:r>
    </w:p>
    <w:p w14:paraId="15EBBA47" w14:textId="77777777" w:rsidR="00E62ED1" w:rsidRPr="000A2E3D" w:rsidRDefault="00E62ED1" w:rsidP="0018460C">
      <w:pPr>
        <w:widowControl/>
        <w:tabs>
          <w:tab w:val="left" w:pos="-1440"/>
        </w:tabs>
        <w:spacing w:line="211" w:lineRule="auto"/>
        <w:ind w:left="720" w:hanging="720"/>
      </w:pPr>
    </w:p>
    <w:p w14:paraId="15EBBA48" w14:textId="2B7DA904" w:rsidR="009C3970" w:rsidRPr="000A2E3D" w:rsidRDefault="009C3970" w:rsidP="0018460C">
      <w:pPr>
        <w:pStyle w:val="ListParagraph"/>
        <w:widowControl/>
        <w:numPr>
          <w:ilvl w:val="0"/>
          <w:numId w:val="9"/>
        </w:numPr>
        <w:spacing w:line="211" w:lineRule="auto"/>
      </w:pPr>
      <w:r w:rsidRPr="000A2E3D">
        <w:t>An electronically filed document must be received su</w:t>
      </w:r>
      <w:r w:rsidR="00F95E01">
        <w:t>ccessfully in its entirety by</w:t>
      </w:r>
      <w:r w:rsidRPr="000A2E3D">
        <w:t xml:space="preserve"> ACCESS by 5 p.m. Eastern Time (ET) on the due date, unless an earlier time is specified.  Where applicable, a submitter must manually file a document between the hours of 8:30 a.m. and 5 p.m. ET on the due date, unless an earlier time is specified.</w:t>
      </w:r>
    </w:p>
    <w:p w14:paraId="15EBBA49" w14:textId="77777777" w:rsidR="009C3970" w:rsidRPr="000A2E3D" w:rsidRDefault="009C3970" w:rsidP="0018460C">
      <w:pPr>
        <w:widowControl/>
      </w:pPr>
    </w:p>
    <w:p w14:paraId="15EBBA4A" w14:textId="77777777" w:rsidR="009C3970" w:rsidRPr="00B12035" w:rsidRDefault="009C3970" w:rsidP="0018460C">
      <w:pPr>
        <w:pStyle w:val="ListParagraph"/>
        <w:keepNext/>
        <w:widowControl/>
        <w:numPr>
          <w:ilvl w:val="0"/>
          <w:numId w:val="6"/>
        </w:numPr>
        <w:tabs>
          <w:tab w:val="left" w:pos="-1440"/>
        </w:tabs>
        <w:spacing w:line="211" w:lineRule="auto"/>
        <w:ind w:left="720" w:hanging="720"/>
        <w:rPr>
          <w:u w:val="single"/>
        </w:rPr>
      </w:pPr>
      <w:r w:rsidRPr="000A2E3D">
        <w:rPr>
          <w:u w:val="single"/>
        </w:rPr>
        <w:t>Format</w:t>
      </w:r>
    </w:p>
    <w:p w14:paraId="15EBBA4B" w14:textId="77777777" w:rsidR="009C3970" w:rsidRPr="00B12035" w:rsidRDefault="009C3970" w:rsidP="0018460C">
      <w:pPr>
        <w:keepNext/>
        <w:widowControl/>
        <w:tabs>
          <w:tab w:val="left" w:pos="-1440"/>
        </w:tabs>
        <w:spacing w:line="211" w:lineRule="auto"/>
        <w:rPr>
          <w:u w:val="single"/>
        </w:rPr>
      </w:pPr>
    </w:p>
    <w:p w14:paraId="15EBBA4C" w14:textId="77777777" w:rsidR="009C3970" w:rsidRPr="000A2E3D" w:rsidRDefault="009C3970" w:rsidP="0018460C">
      <w:pPr>
        <w:pStyle w:val="ListParagraph"/>
        <w:widowControl/>
        <w:numPr>
          <w:ilvl w:val="0"/>
          <w:numId w:val="10"/>
        </w:numPr>
      </w:pPr>
      <w:r w:rsidRPr="000A2E3D">
        <w:t>You are required to state in the upper right-hand corner of your cover letter the following information in the following format:</w:t>
      </w:r>
    </w:p>
    <w:p w14:paraId="15EBBA4D" w14:textId="77777777" w:rsidR="009C3970" w:rsidRPr="000A2E3D" w:rsidRDefault="009C3970" w:rsidP="0018460C">
      <w:pPr>
        <w:widowControl/>
        <w:ind w:left="720" w:hanging="720"/>
      </w:pPr>
    </w:p>
    <w:p w14:paraId="15EBBA4E" w14:textId="77777777" w:rsidR="009C3970" w:rsidRPr="000A2E3D" w:rsidRDefault="009C3970" w:rsidP="0018460C">
      <w:pPr>
        <w:pStyle w:val="ListParagraph"/>
        <w:widowControl/>
        <w:numPr>
          <w:ilvl w:val="0"/>
          <w:numId w:val="11"/>
        </w:numPr>
      </w:pPr>
      <w:r w:rsidRPr="000A2E3D">
        <w:t>on the first line, indicate the case number stated on the cover page to this questionnaire;</w:t>
      </w:r>
    </w:p>
    <w:p w14:paraId="15EBBA4F" w14:textId="77777777" w:rsidR="009C3970" w:rsidRPr="000A2E3D" w:rsidRDefault="009C3970" w:rsidP="0018460C">
      <w:pPr>
        <w:widowControl/>
        <w:ind w:left="2160" w:hanging="720"/>
      </w:pPr>
    </w:p>
    <w:p w14:paraId="15EBBA50" w14:textId="77777777" w:rsidR="009C3970" w:rsidRPr="000A2E3D" w:rsidRDefault="009C3970" w:rsidP="0018460C">
      <w:pPr>
        <w:pStyle w:val="ListParagraph"/>
        <w:widowControl/>
        <w:numPr>
          <w:ilvl w:val="0"/>
          <w:numId w:val="11"/>
        </w:numPr>
      </w:pPr>
      <w:r w:rsidRPr="000A2E3D">
        <w:t>on the second line, indicate the total number of pages in the document including cover pages, appendices, and any unnumbered pages;</w:t>
      </w:r>
    </w:p>
    <w:p w14:paraId="15EBBA51" w14:textId="77777777" w:rsidR="009C3970" w:rsidRPr="000A2E3D" w:rsidRDefault="009C3970" w:rsidP="0018460C">
      <w:pPr>
        <w:widowControl/>
        <w:ind w:left="2160" w:hanging="720"/>
      </w:pPr>
    </w:p>
    <w:p w14:paraId="15EBBA52" w14:textId="77777777" w:rsidR="009C3970" w:rsidRPr="000A2E3D" w:rsidRDefault="009C3970" w:rsidP="0018460C">
      <w:pPr>
        <w:pStyle w:val="ListParagraph"/>
        <w:widowControl/>
        <w:numPr>
          <w:ilvl w:val="0"/>
          <w:numId w:val="11"/>
        </w:numPr>
      </w:pPr>
      <w:r w:rsidRPr="000A2E3D">
        <w:t>on the third line, indicate the specific segment of the proceeding, (</w:t>
      </w:r>
      <w:r w:rsidRPr="006019E8">
        <w:rPr>
          <w:i/>
        </w:rPr>
        <w:t>e.g.</w:t>
      </w:r>
      <w:r w:rsidRPr="000A2E3D">
        <w:t>, investigation, administrative review, scope inquiry, suspension agreement, etc.) and, if applicable, indicate the complete period covered (MM/DD/YY - MM/DD/YY);</w:t>
      </w:r>
    </w:p>
    <w:p w14:paraId="15EBBA53" w14:textId="77777777" w:rsidR="009C3970" w:rsidRPr="000A2E3D" w:rsidRDefault="009C3970" w:rsidP="0018460C">
      <w:pPr>
        <w:widowControl/>
        <w:ind w:left="2160" w:hanging="720"/>
      </w:pPr>
    </w:p>
    <w:p w14:paraId="15EBBA54" w14:textId="28FA8BE6" w:rsidR="006019E8" w:rsidRDefault="009C3970" w:rsidP="0018460C">
      <w:pPr>
        <w:pStyle w:val="ListParagraph"/>
        <w:widowControl/>
        <w:numPr>
          <w:ilvl w:val="0"/>
          <w:numId w:val="11"/>
        </w:numPr>
      </w:pPr>
      <w:r w:rsidRPr="000A2E3D">
        <w:t xml:space="preserve">on the fourth line, indicate </w:t>
      </w:r>
      <w:r w:rsidR="007015EB">
        <w:t>Commerce</w:t>
      </w:r>
      <w:r w:rsidRPr="000A2E3D">
        <w:t xml:space="preserve"> office conducting the proceeding;</w:t>
      </w:r>
    </w:p>
    <w:p w14:paraId="15EBBA55" w14:textId="77777777" w:rsidR="006019E8" w:rsidRDefault="006019E8" w:rsidP="0018460C">
      <w:pPr>
        <w:pStyle w:val="ListParagraph"/>
        <w:widowControl/>
      </w:pPr>
    </w:p>
    <w:p w14:paraId="15EBBA56" w14:textId="77777777" w:rsidR="009C3970" w:rsidRPr="000A2E3D" w:rsidRDefault="009C3970" w:rsidP="0018460C">
      <w:pPr>
        <w:pStyle w:val="ListParagraph"/>
        <w:widowControl/>
        <w:numPr>
          <w:ilvl w:val="0"/>
          <w:numId w:val="11"/>
        </w:numPr>
      </w:pPr>
      <w:r w:rsidRPr="000A2E3D">
        <w:t xml:space="preserve">on the fifth and subsequent lines, indicate whether any portion of the document contains business proprietary information and, if so, list the page numbers containing business proprietary information; and indicate the business </w:t>
      </w:r>
      <w:r w:rsidRPr="000A2E3D">
        <w:lastRenderedPageBreak/>
        <w:t xml:space="preserve">proprietary/public status of the document and whether you agree or object to release of the submitted information under </w:t>
      </w:r>
      <w:r w:rsidRPr="000A2E3D">
        <w:rPr>
          <w:b/>
        </w:rPr>
        <w:t>administrative protective order</w:t>
      </w:r>
      <w:r w:rsidRPr="000A2E3D">
        <w:t xml:space="preserve"> (APO) by stating one of the following: </w:t>
      </w:r>
    </w:p>
    <w:p w14:paraId="15EBBA57" w14:textId="77777777" w:rsidR="009C3970" w:rsidRPr="000A2E3D" w:rsidRDefault="009C3970" w:rsidP="0018460C">
      <w:pPr>
        <w:widowControl/>
        <w:numPr>
          <w:ilvl w:val="0"/>
          <w:numId w:val="7"/>
        </w:numPr>
        <w:autoSpaceDE/>
        <w:autoSpaceDN/>
        <w:adjustRightInd/>
        <w:ind w:left="2520"/>
      </w:pPr>
      <w:r w:rsidRPr="000A2E3D">
        <w:t xml:space="preserve">“Business Proprietary Document -- May Be Released Under APO,” </w:t>
      </w:r>
    </w:p>
    <w:p w14:paraId="15EBBA58" w14:textId="77777777" w:rsidR="009C3970" w:rsidRPr="000A2E3D" w:rsidRDefault="009C3970" w:rsidP="0018460C">
      <w:pPr>
        <w:widowControl/>
        <w:numPr>
          <w:ilvl w:val="0"/>
          <w:numId w:val="7"/>
        </w:numPr>
        <w:autoSpaceDE/>
        <w:autoSpaceDN/>
        <w:adjustRightInd/>
        <w:ind w:left="2520"/>
      </w:pPr>
      <w:r w:rsidRPr="000A2E3D">
        <w:t>“Business Proprietary Document -- May Not Be Released Under APO,”</w:t>
      </w:r>
    </w:p>
    <w:p w14:paraId="15EBBA59" w14:textId="77777777" w:rsidR="009C3970" w:rsidRPr="000A2E3D" w:rsidRDefault="009C3970" w:rsidP="0018460C">
      <w:pPr>
        <w:widowControl/>
        <w:numPr>
          <w:ilvl w:val="0"/>
          <w:numId w:val="7"/>
        </w:numPr>
        <w:autoSpaceDE/>
        <w:autoSpaceDN/>
        <w:adjustRightInd/>
        <w:ind w:left="2520"/>
      </w:pPr>
      <w:r w:rsidRPr="000A2E3D">
        <w:t xml:space="preserve">“Business Proprietary/APO Version-- May Be Released Under APO,” as applicable, </w:t>
      </w:r>
    </w:p>
    <w:p w14:paraId="15EBBA5A" w14:textId="77777777" w:rsidR="009C3970" w:rsidRPr="000A2E3D" w:rsidRDefault="009C3970" w:rsidP="0018460C">
      <w:pPr>
        <w:widowControl/>
        <w:numPr>
          <w:ilvl w:val="0"/>
          <w:numId w:val="7"/>
        </w:numPr>
        <w:autoSpaceDE/>
        <w:autoSpaceDN/>
        <w:adjustRightInd/>
        <w:ind w:left="2520"/>
      </w:pPr>
      <w:r w:rsidRPr="000A2E3D">
        <w:t>“Public Version,” or</w:t>
      </w:r>
    </w:p>
    <w:p w14:paraId="15EBBA5B" w14:textId="77777777" w:rsidR="009C3970" w:rsidRPr="000A2E3D" w:rsidRDefault="009C3970" w:rsidP="0018460C">
      <w:pPr>
        <w:widowControl/>
        <w:numPr>
          <w:ilvl w:val="0"/>
          <w:numId w:val="7"/>
        </w:numPr>
        <w:autoSpaceDE/>
        <w:autoSpaceDN/>
        <w:adjustRightInd/>
        <w:ind w:left="2520"/>
      </w:pPr>
      <w:r w:rsidRPr="000A2E3D">
        <w:t xml:space="preserve">“Public Document.”  </w:t>
      </w:r>
    </w:p>
    <w:p w14:paraId="15EBBA5C" w14:textId="77777777" w:rsidR="009C3970" w:rsidRPr="000A2E3D" w:rsidRDefault="009C3970" w:rsidP="0018460C">
      <w:pPr>
        <w:widowControl/>
        <w:ind w:left="2160" w:hanging="720"/>
      </w:pPr>
    </w:p>
    <w:p w14:paraId="15EBBA5D" w14:textId="77777777" w:rsidR="009C3970" w:rsidRPr="000A2E3D" w:rsidRDefault="009C3970" w:rsidP="0018460C">
      <w:pPr>
        <w:pStyle w:val="ListParagraph"/>
        <w:widowControl/>
        <w:numPr>
          <w:ilvl w:val="0"/>
          <w:numId w:val="10"/>
        </w:numPr>
      </w:pPr>
      <w:r w:rsidRPr="000A2E3D">
        <w:t xml:space="preserve">Please include a “Re:” line on the cover letter of your response, or any other submissions you make during this proceeding.  In the Re:  line, briefly summarize the purpose of your submission, </w:t>
      </w:r>
      <w:r w:rsidRPr="006019E8">
        <w:rPr>
          <w:i/>
        </w:rPr>
        <w:t>e.g.</w:t>
      </w:r>
      <w:r w:rsidRPr="000A2E3D">
        <w:t>, “response to Quantity &amp; Value questionnaire,” “case brief.”</w:t>
      </w:r>
    </w:p>
    <w:p w14:paraId="15EBBA5E" w14:textId="77777777" w:rsidR="009C3970" w:rsidRPr="000A2E3D" w:rsidRDefault="009C3970" w:rsidP="0018460C">
      <w:pPr>
        <w:widowControl/>
        <w:ind w:left="1440" w:hanging="720"/>
      </w:pPr>
    </w:p>
    <w:p w14:paraId="15EBBA5F" w14:textId="77777777" w:rsidR="009C3970" w:rsidRPr="000A2E3D" w:rsidRDefault="009C3970" w:rsidP="0018460C">
      <w:pPr>
        <w:pStyle w:val="ListParagraph"/>
        <w:widowControl/>
        <w:numPr>
          <w:ilvl w:val="0"/>
          <w:numId w:val="10"/>
        </w:numPr>
      </w:pPr>
      <w:r w:rsidRPr="000A2E3D">
        <w:t>Prepare your response in typed form and in English (</w:t>
      </w:r>
      <w:r w:rsidRPr="006019E8">
        <w:rPr>
          <w:i/>
        </w:rPr>
        <w:t>see</w:t>
      </w:r>
      <w:r w:rsidRPr="000A2E3D">
        <w:t xml:space="preserve"> 351.303(d) and (e) for these and other formatting requirements).  Include an original and translated version of all pertinent portions of non-English language documents that accompany your response, including financial statements.</w:t>
      </w:r>
    </w:p>
    <w:p w14:paraId="15EBBA60" w14:textId="77777777" w:rsidR="009C3970" w:rsidRPr="000A2E3D" w:rsidRDefault="009C3970" w:rsidP="0018460C">
      <w:pPr>
        <w:widowControl/>
        <w:ind w:left="1440" w:hanging="720"/>
      </w:pPr>
    </w:p>
    <w:p w14:paraId="15EBBA61" w14:textId="77777777" w:rsidR="009C3970" w:rsidRPr="000A2E3D" w:rsidRDefault="009C3970" w:rsidP="0018460C">
      <w:pPr>
        <w:pStyle w:val="ListParagraph"/>
        <w:widowControl/>
        <w:numPr>
          <w:ilvl w:val="0"/>
          <w:numId w:val="10"/>
        </w:numPr>
      </w:pPr>
      <w:r w:rsidRPr="000A2E3D">
        <w:t>It is your responsibility to contact the official in charge if subsequent to your filing there are events that affect your response (</w:t>
      </w:r>
      <w:r w:rsidRPr="006019E8">
        <w:rPr>
          <w:i/>
          <w:iCs/>
        </w:rPr>
        <w:t>e.g.</w:t>
      </w:r>
      <w:r w:rsidRPr="000A2E3D">
        <w:t>, changes in your cost accounting system are relevant to antidumping proceedings, and changes as a result of an audit are relevant to both antidumping and CVD proceedings).</w:t>
      </w:r>
    </w:p>
    <w:p w14:paraId="15EBBA62" w14:textId="77777777" w:rsidR="009C3970" w:rsidRPr="000A2E3D" w:rsidRDefault="009C3970" w:rsidP="0018460C">
      <w:pPr>
        <w:widowControl/>
        <w:ind w:left="1440" w:hanging="720"/>
      </w:pPr>
    </w:p>
    <w:p w14:paraId="15EBBA63" w14:textId="77777777" w:rsidR="009C3970" w:rsidRPr="000A2E3D" w:rsidRDefault="009C3970" w:rsidP="0018460C">
      <w:pPr>
        <w:pStyle w:val="ListParagraph"/>
        <w:keepNext/>
        <w:widowControl/>
        <w:numPr>
          <w:ilvl w:val="0"/>
          <w:numId w:val="6"/>
        </w:numPr>
        <w:tabs>
          <w:tab w:val="left" w:pos="-1440"/>
        </w:tabs>
        <w:spacing w:line="211" w:lineRule="auto"/>
        <w:ind w:left="720" w:hanging="720"/>
      </w:pPr>
      <w:r w:rsidRPr="000A2E3D">
        <w:rPr>
          <w:u w:val="single"/>
        </w:rPr>
        <w:t>Manual Filing</w:t>
      </w:r>
    </w:p>
    <w:p w14:paraId="15EBBA64" w14:textId="77777777" w:rsidR="009C3970" w:rsidRPr="000A2E3D" w:rsidRDefault="009C3970" w:rsidP="0018460C">
      <w:pPr>
        <w:keepNext/>
        <w:widowControl/>
        <w:ind w:left="720" w:hanging="720"/>
      </w:pPr>
    </w:p>
    <w:p w14:paraId="15EBBA65" w14:textId="5A2D156F" w:rsidR="009C3970" w:rsidRPr="000A2E3D" w:rsidRDefault="009C3970" w:rsidP="0018460C">
      <w:pPr>
        <w:pStyle w:val="ListParagraph"/>
        <w:widowControl/>
        <w:numPr>
          <w:ilvl w:val="0"/>
          <w:numId w:val="12"/>
        </w:numPr>
      </w:pPr>
      <w:r w:rsidRPr="006019E8">
        <w:rPr>
          <w:b/>
        </w:rPr>
        <w:t>All submissions must be filed electronically</w:t>
      </w:r>
      <w:r w:rsidRPr="000A2E3D">
        <w:t xml:space="preserve">.  Only under the following four circumstances will </w:t>
      </w:r>
      <w:r w:rsidR="007015EB">
        <w:t>Commerce</w:t>
      </w:r>
      <w:r w:rsidRPr="000A2E3D">
        <w:t xml:space="preserve"> accept a hardcopy response that is manually filed:</w:t>
      </w:r>
    </w:p>
    <w:p w14:paraId="15EBBA66" w14:textId="77777777" w:rsidR="009C3970" w:rsidRPr="000A2E3D" w:rsidRDefault="009C3970" w:rsidP="0018460C">
      <w:pPr>
        <w:widowControl/>
      </w:pPr>
    </w:p>
    <w:p w14:paraId="15EBBA67" w14:textId="77777777" w:rsidR="009C3970" w:rsidRPr="000A2E3D" w:rsidRDefault="009C3970" w:rsidP="0018460C">
      <w:pPr>
        <w:pStyle w:val="ListParagraph"/>
        <w:widowControl/>
        <w:numPr>
          <w:ilvl w:val="0"/>
          <w:numId w:val="8"/>
        </w:numPr>
        <w:autoSpaceDE/>
        <w:autoSpaceDN/>
        <w:adjustRightInd/>
        <w:ind w:left="1800"/>
        <w:contextualSpacing w:val="0"/>
      </w:pPr>
      <w:r w:rsidRPr="000A2E3D">
        <w:t xml:space="preserve">Documents exceeding 500 pages in length </w:t>
      </w:r>
      <w:r w:rsidRPr="000A2E3D">
        <w:rPr>
          <w:u w:val="single"/>
        </w:rPr>
        <w:t>may</w:t>
      </w:r>
      <w:r w:rsidRPr="000A2E3D">
        <w:t xml:space="preserve"> be filed manually (in paper form) in the APO/Dockets Unit.</w:t>
      </w:r>
      <w:r w:rsidR="00514F3E">
        <w:t xml:space="preserve"> </w:t>
      </w:r>
      <w:r w:rsidRPr="000A2E3D">
        <w:t xml:space="preserve"> This is referred to as a “bulky document.”</w:t>
      </w:r>
    </w:p>
    <w:p w14:paraId="15EBBA68" w14:textId="77777777" w:rsidR="009C3970" w:rsidRPr="000A2E3D" w:rsidRDefault="009C3970" w:rsidP="0018460C">
      <w:pPr>
        <w:pStyle w:val="ListParagraph"/>
        <w:widowControl/>
        <w:ind w:left="1800"/>
      </w:pPr>
    </w:p>
    <w:p w14:paraId="15EBBA69" w14:textId="77777777" w:rsidR="009C3970" w:rsidRPr="000A2E3D" w:rsidRDefault="009C3970" w:rsidP="0018460C">
      <w:pPr>
        <w:pStyle w:val="ListParagraph"/>
        <w:widowControl/>
        <w:numPr>
          <w:ilvl w:val="0"/>
          <w:numId w:val="8"/>
        </w:numPr>
        <w:autoSpaceDE/>
        <w:autoSpaceDN/>
        <w:adjustRightInd/>
        <w:ind w:left="1800"/>
        <w:contextualSpacing w:val="0"/>
      </w:pPr>
      <w:r w:rsidRPr="000A2E3D">
        <w:t xml:space="preserve">Data files greater than 20 MB </w:t>
      </w:r>
      <w:r w:rsidRPr="000A2E3D">
        <w:rPr>
          <w:u w:val="single"/>
        </w:rPr>
        <w:t>must</w:t>
      </w:r>
      <w:r w:rsidRPr="000A2E3D">
        <w:t xml:space="preserve"> be filed manually on CD-ROM or DVD.</w:t>
      </w:r>
    </w:p>
    <w:p w14:paraId="15EBBA6A" w14:textId="77777777" w:rsidR="009C3970" w:rsidRPr="000A2E3D" w:rsidRDefault="009C3970" w:rsidP="0018460C">
      <w:pPr>
        <w:pStyle w:val="ListParagraph"/>
        <w:widowControl/>
        <w:ind w:left="1800"/>
      </w:pPr>
    </w:p>
    <w:p w14:paraId="15EBBA6B" w14:textId="1363D2ED" w:rsidR="009C3970" w:rsidRPr="000A2E3D" w:rsidRDefault="00F95E01" w:rsidP="0018460C">
      <w:pPr>
        <w:pStyle w:val="ListParagraph"/>
        <w:widowControl/>
        <w:numPr>
          <w:ilvl w:val="0"/>
          <w:numId w:val="8"/>
        </w:numPr>
        <w:autoSpaceDE/>
        <w:autoSpaceDN/>
        <w:adjustRightInd/>
        <w:ind w:left="1800"/>
        <w:contextualSpacing w:val="0"/>
      </w:pPr>
      <w:r>
        <w:t xml:space="preserve">If the </w:t>
      </w:r>
      <w:r w:rsidR="009C3970" w:rsidRPr="000A2E3D">
        <w:t>ACCESS system is unable to accept filings continuously or intermittently over the course of any period of time greater than one hour between 12:00 p.m. and 4:30 p.m. ET or for any duration of time between 4:31 p.m. and 5:00 p.m. ET, then a person may manually file the document in the APO/Dockets Unit.</w:t>
      </w:r>
      <w:r w:rsidR="00514F3E">
        <w:t xml:space="preserve"> </w:t>
      </w:r>
      <w:r w:rsidR="009C3970" w:rsidRPr="000A2E3D">
        <w:t xml:space="preserve"> </w:t>
      </w:r>
      <w:r w:rsidR="007015EB">
        <w:t>Commerce</w:t>
      </w:r>
      <w:r w:rsidR="009C3970" w:rsidRPr="000A2E3D">
        <w:t xml:space="preserve"> will provide notice of such technical failures </w:t>
      </w:r>
      <w:r>
        <w:t>on the</w:t>
      </w:r>
      <w:r w:rsidR="009C3970" w:rsidRPr="000A2E3D">
        <w:t xml:space="preserve"> ACCESS Help Desk line at 202-482-3150 a</w:t>
      </w:r>
      <w:r w:rsidR="000866C5" w:rsidRPr="00A523ED">
        <w:t>nd on Enforcement and Compliance’s website, which is</w:t>
      </w:r>
      <w:r w:rsidR="000866C5">
        <w:t xml:space="preserve"> found at the following link:  </w:t>
      </w:r>
      <w:hyperlink r:id="rId20" w:history="1">
        <w:r w:rsidR="00B502F9">
          <w:rPr>
            <w:rStyle w:val="Hyperlink"/>
          </w:rPr>
          <w:t>Enforcement &amp; Compliance</w:t>
        </w:r>
      </w:hyperlink>
      <w:r w:rsidR="000866C5">
        <w:t>.</w:t>
      </w:r>
    </w:p>
    <w:p w14:paraId="15EBBA6C" w14:textId="77777777" w:rsidR="009C3970" w:rsidRPr="000A2E3D" w:rsidRDefault="009C3970" w:rsidP="0018460C">
      <w:pPr>
        <w:pStyle w:val="ListParagraph"/>
        <w:widowControl/>
        <w:ind w:left="1800"/>
      </w:pPr>
    </w:p>
    <w:p w14:paraId="15EBBA6D" w14:textId="33438EDC" w:rsidR="009C3970" w:rsidRPr="000A2E3D" w:rsidRDefault="009C3970" w:rsidP="0018460C">
      <w:pPr>
        <w:pStyle w:val="ListParagraph"/>
        <w:widowControl/>
        <w:numPr>
          <w:ilvl w:val="0"/>
          <w:numId w:val="8"/>
        </w:numPr>
        <w:autoSpaceDE/>
        <w:autoSpaceDN/>
        <w:adjustRightInd/>
        <w:ind w:left="1800"/>
        <w:contextualSpacing w:val="0"/>
      </w:pPr>
      <w:r w:rsidRPr="000A2E3D">
        <w:t xml:space="preserve">Apart from the above, if you are unable to comply with the electronic filing requirement, as provided in </w:t>
      </w:r>
      <w:r w:rsidR="00514F3E">
        <w:t>19 CFR</w:t>
      </w:r>
      <w:r w:rsidRPr="000A2E3D">
        <w:t xml:space="preserve"> 351.103(c), and in accordance with section </w:t>
      </w:r>
      <w:r w:rsidRPr="000A2E3D">
        <w:lastRenderedPageBreak/>
        <w:t>782(c) of the Tariff Act of 1930, as amended (the Act), you must promptly notify the official in charge and submit a full written explanation of the reasons you are unable to file the document electronically.  You must also suggest alternative forms in which to submit the information.</w:t>
      </w:r>
      <w:r w:rsidR="00514F3E">
        <w:t xml:space="preserve"> </w:t>
      </w:r>
      <w:r w:rsidRPr="000A2E3D">
        <w:t xml:space="preserve"> </w:t>
      </w:r>
      <w:r w:rsidR="007015EB">
        <w:t>Commerce</w:t>
      </w:r>
      <w:r w:rsidRPr="000A2E3D">
        <w:t xml:space="preserve"> will consider the ability of a submitter and may modify the electronic filing requirement on a case-by-case basis.</w:t>
      </w:r>
    </w:p>
    <w:p w14:paraId="15EBBA6E" w14:textId="77777777" w:rsidR="009C3970" w:rsidRPr="000A2E3D" w:rsidRDefault="009C3970" w:rsidP="0018460C">
      <w:pPr>
        <w:widowControl/>
        <w:ind w:left="1440" w:hanging="720"/>
      </w:pPr>
    </w:p>
    <w:p w14:paraId="15EBBA6F" w14:textId="61EAF4BB" w:rsidR="009C3970" w:rsidRPr="000A2E3D" w:rsidRDefault="009C3970" w:rsidP="0018460C">
      <w:pPr>
        <w:pStyle w:val="ListParagraph"/>
        <w:widowControl/>
        <w:numPr>
          <w:ilvl w:val="0"/>
          <w:numId w:val="12"/>
        </w:numPr>
      </w:pPr>
      <w:r w:rsidRPr="000A2E3D">
        <w:t xml:space="preserve">All manually filed documents must be accompanied </w:t>
      </w:r>
      <w:r w:rsidR="00F95E01">
        <w:t>by a cover sheet generated in</w:t>
      </w:r>
      <w:r w:rsidRPr="000A2E3D">
        <w:t xml:space="preserve"> ACCESS.</w:t>
      </w:r>
      <w:r w:rsidR="00514F3E">
        <w:t xml:space="preserve"> </w:t>
      </w:r>
      <w:r w:rsidRPr="000A2E3D">
        <w:t xml:space="preserve"> For manually filed bulky documents, separator sheets must also be generated and used.</w:t>
      </w:r>
    </w:p>
    <w:p w14:paraId="15EBBA70" w14:textId="77777777" w:rsidR="009C3970" w:rsidRPr="000A2E3D" w:rsidRDefault="009C3970" w:rsidP="0018460C">
      <w:pPr>
        <w:pStyle w:val="ListParagraph"/>
        <w:widowControl/>
        <w:ind w:left="1440" w:hanging="720"/>
      </w:pPr>
    </w:p>
    <w:p w14:paraId="15EBBA71" w14:textId="77777777" w:rsidR="009C3970" w:rsidRPr="000A2E3D" w:rsidRDefault="009C3970" w:rsidP="0018460C">
      <w:pPr>
        <w:pStyle w:val="ListParagraph"/>
        <w:widowControl/>
        <w:numPr>
          <w:ilvl w:val="0"/>
          <w:numId w:val="12"/>
        </w:numPr>
      </w:pPr>
      <w:r w:rsidRPr="000A2E3D">
        <w:t>If your response qualifies as a bulky document and you opt to file it manually, you must file two identical paper copies of the document.</w:t>
      </w:r>
      <w:r w:rsidR="00514F3E">
        <w:t xml:space="preserve"> </w:t>
      </w:r>
      <w:r w:rsidRPr="000A2E3D">
        <w:t xml:space="preserve"> For all other authorized manual submissions, only one paper copy is required.  </w:t>
      </w:r>
    </w:p>
    <w:p w14:paraId="15EBBA72" w14:textId="77777777" w:rsidR="009C3970" w:rsidRPr="000A2E3D" w:rsidRDefault="009C3970" w:rsidP="0018460C">
      <w:pPr>
        <w:pStyle w:val="ListParagraph"/>
        <w:widowControl/>
        <w:ind w:left="1440" w:hanging="720"/>
      </w:pPr>
    </w:p>
    <w:p w14:paraId="15EBBA73" w14:textId="77777777" w:rsidR="009C3970" w:rsidRPr="000A2E3D" w:rsidRDefault="009C3970" w:rsidP="0018460C">
      <w:pPr>
        <w:pStyle w:val="ListParagraph"/>
        <w:widowControl/>
        <w:numPr>
          <w:ilvl w:val="0"/>
          <w:numId w:val="12"/>
        </w:numPr>
      </w:pPr>
      <w:r w:rsidRPr="000A2E3D">
        <w:t>Manual submissions must be addressed and submitted to:</w:t>
      </w:r>
    </w:p>
    <w:p w14:paraId="15EBBA74" w14:textId="77777777" w:rsidR="007F3B6A" w:rsidRPr="00B66BCE" w:rsidRDefault="007F3B6A" w:rsidP="007F3B6A">
      <w:pPr>
        <w:ind w:left="1080"/>
        <w:rPr>
          <w:b/>
          <w:bCs/>
        </w:rPr>
      </w:pPr>
      <w:r w:rsidRPr="00B66BCE">
        <w:rPr>
          <w:b/>
          <w:bCs/>
        </w:rPr>
        <w:t>Secretary of Commerce</w:t>
      </w:r>
    </w:p>
    <w:p w14:paraId="15EBBA75" w14:textId="77777777" w:rsidR="007F3B6A" w:rsidRDefault="007F3B6A" w:rsidP="007F3B6A">
      <w:pPr>
        <w:ind w:left="1080"/>
        <w:rPr>
          <w:b/>
          <w:bCs/>
        </w:rPr>
      </w:pPr>
      <w:r>
        <w:rPr>
          <w:b/>
          <w:bCs/>
        </w:rPr>
        <w:t xml:space="preserve">Attention:  Enforcement and Compliance, AD/CVD Operations Office </w:t>
      </w:r>
      <w:r w:rsidRPr="00BE30DF">
        <w:rPr>
          <w:bCs/>
        </w:rPr>
        <w:t>(</w:t>
      </w:r>
      <w:r w:rsidRPr="003B7071">
        <w:rPr>
          <w:bCs/>
          <w:i/>
        </w:rPr>
        <w:t xml:space="preserve">specify </w:t>
      </w:r>
      <w:r>
        <w:rPr>
          <w:bCs/>
          <w:i/>
        </w:rPr>
        <w:t xml:space="preserve">office number indicated on the </w:t>
      </w:r>
      <w:r w:rsidRPr="003B7071">
        <w:rPr>
          <w:bCs/>
          <w:i/>
        </w:rPr>
        <w:t>cover page of this questionnaire</w:t>
      </w:r>
      <w:r>
        <w:rPr>
          <w:bCs/>
          <w:i/>
        </w:rPr>
        <w:t>)</w:t>
      </w:r>
    </w:p>
    <w:p w14:paraId="15EBBA76" w14:textId="20B39920" w:rsidR="007F3B6A" w:rsidRPr="00B66BCE" w:rsidRDefault="00A078A5" w:rsidP="007F3B6A">
      <w:pPr>
        <w:ind w:left="1080"/>
        <w:rPr>
          <w:b/>
          <w:bCs/>
        </w:rPr>
      </w:pPr>
      <w:r>
        <w:rPr>
          <w:b/>
          <w:bCs/>
        </w:rPr>
        <w:t>APO/Dockets Unit, Room 18022</w:t>
      </w:r>
    </w:p>
    <w:p w14:paraId="15EBBA77" w14:textId="77777777" w:rsidR="007F3B6A" w:rsidRPr="00B66BCE" w:rsidRDefault="007F3B6A" w:rsidP="007F3B6A">
      <w:pPr>
        <w:ind w:left="1080"/>
        <w:rPr>
          <w:b/>
          <w:bCs/>
        </w:rPr>
      </w:pPr>
      <w:r w:rsidRPr="00B66BCE">
        <w:rPr>
          <w:b/>
          <w:bCs/>
        </w:rPr>
        <w:t>U.S. Department of Commerce</w:t>
      </w:r>
    </w:p>
    <w:p w14:paraId="15EBBA78" w14:textId="77777777" w:rsidR="007F3B6A" w:rsidRPr="003B7071" w:rsidRDefault="007F3B6A" w:rsidP="007F3B6A">
      <w:pPr>
        <w:ind w:left="1080"/>
        <w:rPr>
          <w:b/>
          <w:bCs/>
        </w:rPr>
      </w:pPr>
      <w:r w:rsidRPr="003B7071">
        <w:rPr>
          <w:b/>
          <w:bCs/>
        </w:rPr>
        <w:t>Fourteenth Street and Constitution Avenue, N.W.</w:t>
      </w:r>
    </w:p>
    <w:p w14:paraId="15EBBA79" w14:textId="77777777" w:rsidR="007F3B6A" w:rsidRPr="003B7071" w:rsidRDefault="007F3B6A" w:rsidP="007F3B6A">
      <w:pPr>
        <w:ind w:left="1080"/>
        <w:rPr>
          <w:b/>
          <w:bCs/>
        </w:rPr>
      </w:pPr>
      <w:r w:rsidRPr="003B7071">
        <w:rPr>
          <w:b/>
          <w:bCs/>
        </w:rPr>
        <w:t>Washington, D.C.  20230</w:t>
      </w:r>
    </w:p>
    <w:p w14:paraId="15EBBA7A" w14:textId="77777777" w:rsidR="009C3970" w:rsidRPr="000A2E3D" w:rsidRDefault="009C3970" w:rsidP="0018460C">
      <w:pPr>
        <w:widowControl/>
        <w:ind w:left="1440" w:hanging="720"/>
      </w:pPr>
    </w:p>
    <w:p w14:paraId="15EBBA7B" w14:textId="77777777" w:rsidR="009C3970" w:rsidRPr="00B12035" w:rsidRDefault="009C3970" w:rsidP="0018460C">
      <w:pPr>
        <w:pStyle w:val="ListParagraph"/>
        <w:keepNext/>
        <w:widowControl/>
        <w:numPr>
          <w:ilvl w:val="0"/>
          <w:numId w:val="6"/>
        </w:numPr>
        <w:tabs>
          <w:tab w:val="left" w:pos="-1440"/>
        </w:tabs>
        <w:spacing w:line="211" w:lineRule="auto"/>
        <w:ind w:left="720" w:hanging="720"/>
        <w:rPr>
          <w:u w:val="single"/>
        </w:rPr>
      </w:pPr>
      <w:r w:rsidRPr="000A2E3D">
        <w:rPr>
          <w:u w:val="single"/>
        </w:rPr>
        <w:t>Certification</w:t>
      </w:r>
    </w:p>
    <w:p w14:paraId="15EBBA7C" w14:textId="77777777" w:rsidR="009C3970" w:rsidRPr="00B12035" w:rsidRDefault="009C3970" w:rsidP="0018460C">
      <w:pPr>
        <w:keepNext/>
        <w:widowControl/>
        <w:tabs>
          <w:tab w:val="left" w:pos="-1440"/>
        </w:tabs>
        <w:spacing w:line="211" w:lineRule="auto"/>
        <w:rPr>
          <w:u w:val="single"/>
        </w:rPr>
      </w:pPr>
    </w:p>
    <w:p w14:paraId="15EBBA7D" w14:textId="583446D7" w:rsidR="009C3970" w:rsidRPr="000A2E3D" w:rsidRDefault="009C3970" w:rsidP="0018460C">
      <w:pPr>
        <w:pStyle w:val="ListParagraph"/>
        <w:widowControl/>
        <w:numPr>
          <w:ilvl w:val="0"/>
          <w:numId w:val="13"/>
        </w:numPr>
      </w:pPr>
      <w:r w:rsidRPr="000A2E3D">
        <w:t xml:space="preserve">Submit the required </w:t>
      </w:r>
      <w:r w:rsidRPr="00B12035">
        <w:rPr>
          <w:b/>
          <w:bCs/>
        </w:rPr>
        <w:t>certification of accuracy</w:t>
      </w:r>
      <w:r w:rsidRPr="00B12035">
        <w:rPr>
          <w:bCs/>
        </w:rPr>
        <w:t>.</w:t>
      </w:r>
      <w:r w:rsidRPr="000A2E3D">
        <w:t xml:space="preserve">  Providers of information and the person(s) submitting it, if different (</w:t>
      </w:r>
      <w:r w:rsidRPr="00B12035">
        <w:rPr>
          <w:i/>
          <w:iCs/>
        </w:rPr>
        <w:t>e.g.</w:t>
      </w:r>
      <w:r w:rsidRPr="000A2E3D">
        <w:t xml:space="preserve">, a legal representative), must certify that they have read the submission and that the information submitted is accurate and complete.  </w:t>
      </w:r>
      <w:r w:rsidR="007015EB">
        <w:t>Commerce</w:t>
      </w:r>
      <w:r w:rsidRPr="000A2E3D">
        <w:t xml:space="preserve"> cannot accept questionnaire responses that do not contain the certification statements.  Forms for such certification are included as appendices to this questionnaire.  You may photocopy this form and submit a completed copy with each of your submissions.</w:t>
      </w:r>
    </w:p>
    <w:p w14:paraId="15EBBA7E" w14:textId="77777777" w:rsidR="009C3970" w:rsidRPr="000A2E3D" w:rsidRDefault="009C3970" w:rsidP="0018460C">
      <w:pPr>
        <w:widowControl/>
        <w:ind w:left="1440" w:hanging="720"/>
      </w:pPr>
    </w:p>
    <w:p w14:paraId="15EBBA7F" w14:textId="40029F3D" w:rsidR="009C3970" w:rsidRPr="000A2E3D" w:rsidRDefault="009C3970" w:rsidP="0018460C">
      <w:pPr>
        <w:pStyle w:val="ListParagraph"/>
        <w:widowControl/>
        <w:numPr>
          <w:ilvl w:val="0"/>
          <w:numId w:val="13"/>
        </w:numPr>
      </w:pPr>
      <w:r w:rsidRPr="000A2E3D">
        <w:t xml:space="preserve">Provide the required </w:t>
      </w:r>
      <w:r w:rsidRPr="000A2E3D">
        <w:rPr>
          <w:b/>
          <w:bCs/>
        </w:rPr>
        <w:t>certificate of service</w:t>
      </w:r>
      <w:r w:rsidRPr="000A2E3D">
        <w:t xml:space="preserve"> (included as an appendix) with each business proprietary document and public version submitted to </w:t>
      </w:r>
      <w:r w:rsidR="007015EB">
        <w:t>Commerce</w:t>
      </w:r>
      <w:r w:rsidRPr="000A2E3D">
        <w:t>.</w:t>
      </w:r>
    </w:p>
    <w:p w14:paraId="15EBBA80" w14:textId="77777777" w:rsidR="009C3970" w:rsidRPr="000A2E3D" w:rsidRDefault="009C3970" w:rsidP="0018460C">
      <w:pPr>
        <w:widowControl/>
        <w:ind w:left="1440" w:hanging="720"/>
      </w:pPr>
    </w:p>
    <w:p w14:paraId="15EBBA81" w14:textId="7A3BDBC0" w:rsidR="009C3970" w:rsidRPr="000A2E3D" w:rsidRDefault="009C3970" w:rsidP="0018460C">
      <w:pPr>
        <w:pStyle w:val="ListParagraph"/>
        <w:widowControl/>
        <w:numPr>
          <w:ilvl w:val="0"/>
          <w:numId w:val="13"/>
        </w:numPr>
      </w:pPr>
      <w:r w:rsidRPr="000A2E3D">
        <w:t>Signed certifications of accuracy and certificates of service should be scanned and appended to the appropriate e</w:t>
      </w:r>
      <w:r w:rsidR="00F95E01">
        <w:t xml:space="preserve">lectronic documents filed in </w:t>
      </w:r>
      <w:r w:rsidRPr="000A2E3D">
        <w:t>ACCESS.</w:t>
      </w:r>
    </w:p>
    <w:p w14:paraId="15EBBA82" w14:textId="77777777" w:rsidR="00B12035" w:rsidRDefault="00B12035" w:rsidP="0018460C">
      <w:pPr>
        <w:widowControl/>
        <w:autoSpaceDE/>
        <w:autoSpaceDN/>
        <w:adjustRightInd/>
      </w:pPr>
    </w:p>
    <w:p w14:paraId="15EBBA83" w14:textId="77777777" w:rsidR="009C3970" w:rsidRPr="00B12035" w:rsidRDefault="009C3970" w:rsidP="0018460C">
      <w:pPr>
        <w:pStyle w:val="ListParagraph"/>
        <w:keepNext/>
        <w:widowControl/>
        <w:numPr>
          <w:ilvl w:val="0"/>
          <w:numId w:val="6"/>
        </w:numPr>
        <w:tabs>
          <w:tab w:val="left" w:pos="-1440"/>
        </w:tabs>
        <w:spacing w:line="211" w:lineRule="auto"/>
        <w:ind w:left="720" w:hanging="720"/>
        <w:rPr>
          <w:u w:val="single"/>
        </w:rPr>
      </w:pPr>
      <w:r w:rsidRPr="000A2E3D">
        <w:rPr>
          <w:u w:val="single"/>
        </w:rPr>
        <w:t>Business Proprietary Information and Summarization of Business Proprietary Information</w:t>
      </w:r>
    </w:p>
    <w:p w14:paraId="15EBBA84" w14:textId="77777777" w:rsidR="009C3970" w:rsidRPr="00B12035" w:rsidRDefault="009C3970" w:rsidP="0018460C">
      <w:pPr>
        <w:keepNext/>
        <w:widowControl/>
        <w:tabs>
          <w:tab w:val="left" w:pos="-1440"/>
        </w:tabs>
        <w:spacing w:line="211" w:lineRule="auto"/>
        <w:rPr>
          <w:u w:val="single"/>
        </w:rPr>
      </w:pPr>
    </w:p>
    <w:p w14:paraId="15EBBA85" w14:textId="1A1CBF30" w:rsidR="009C3970" w:rsidRPr="000A2E3D" w:rsidRDefault="009C3970" w:rsidP="0018460C">
      <w:pPr>
        <w:pStyle w:val="ListParagraph"/>
        <w:widowControl/>
        <w:numPr>
          <w:ilvl w:val="0"/>
          <w:numId w:val="14"/>
        </w:numPr>
      </w:pPr>
      <w:r w:rsidRPr="000A2E3D">
        <w:t xml:space="preserve">Request business </w:t>
      </w:r>
      <w:r w:rsidRPr="00B12035">
        <w:rPr>
          <w:bCs/>
        </w:rPr>
        <w:t>proprietary treatment</w:t>
      </w:r>
      <w:r w:rsidRPr="000A2E3D">
        <w:t xml:space="preserve"> for information submitted that you do not wish to be made publicly available.  As a general rule, </w:t>
      </w:r>
      <w:r w:rsidR="007015EB">
        <w:t>Commerce</w:t>
      </w:r>
      <w:r w:rsidRPr="000A2E3D">
        <w:t xml:space="preserve"> places all correspondence and submissions received in the course of an antidumping or countervailing duty proceeding in a public reading file.  However, information deemed to be </w:t>
      </w:r>
      <w:r w:rsidRPr="00B12035">
        <w:rPr>
          <w:bCs/>
        </w:rPr>
        <w:t xml:space="preserve">proprietary </w:t>
      </w:r>
      <w:r w:rsidRPr="00B12035">
        <w:rPr>
          <w:bCs/>
        </w:rPr>
        <w:lastRenderedPageBreak/>
        <w:t>information</w:t>
      </w:r>
      <w:r w:rsidRPr="000A2E3D">
        <w:t xml:space="preserve"> will not be made available to the public.  If you wish to make a request for proprietary treatment for particular information, refer to sections 351.304, 351.305, and 351.306 of </w:t>
      </w:r>
      <w:r w:rsidR="007015EB">
        <w:t>Commerce</w:t>
      </w:r>
      <w:r w:rsidRPr="000A2E3D">
        <w:t xml:space="preserve">’s </w:t>
      </w:r>
      <w:r w:rsidRPr="00B12035">
        <w:rPr>
          <w:bCs/>
        </w:rPr>
        <w:t>regulations</w:t>
      </w:r>
      <w:r w:rsidRPr="000A2E3D">
        <w:t xml:space="preserve">.  You must submit the request for proprietary treatment at the same time as the claimed business proprietary information is submitted to </w:t>
      </w:r>
      <w:r w:rsidR="007015EB">
        <w:t>Commerce</w:t>
      </w:r>
      <w:r w:rsidRPr="000A2E3D">
        <w:t xml:space="preserve">.  </w:t>
      </w:r>
    </w:p>
    <w:p w14:paraId="15EBBA86" w14:textId="77777777" w:rsidR="009C3970" w:rsidRPr="000A2E3D" w:rsidRDefault="009C3970" w:rsidP="0018460C">
      <w:pPr>
        <w:widowControl/>
        <w:ind w:left="1440" w:hanging="720"/>
      </w:pPr>
    </w:p>
    <w:p w14:paraId="15EBBA87" w14:textId="77777777" w:rsidR="009C3970" w:rsidRPr="000A2E3D" w:rsidRDefault="009C3970" w:rsidP="0018460C">
      <w:pPr>
        <w:pStyle w:val="ListParagraph"/>
        <w:widowControl/>
        <w:numPr>
          <w:ilvl w:val="0"/>
          <w:numId w:val="14"/>
        </w:numPr>
      </w:pPr>
      <w:r w:rsidRPr="000A2E3D">
        <w:t xml:space="preserve">Utilize the “one-day lag rule” under </w:t>
      </w:r>
      <w:r w:rsidR="00514F3E">
        <w:t>19 CFR</w:t>
      </w:r>
      <w:r w:rsidRPr="000A2E3D">
        <w:t xml:space="preserve"> 351.303(c)(2) if you wish an additional day to review the final bracketing of business proprietary information in a document and to prepare the required public version.  The filing requirements under the one-day lag rule provide for a party to file only the business proprietary document  within the applicable time limit (</w:t>
      </w:r>
      <w:r w:rsidR="00514F3E">
        <w:t xml:space="preserve">19 CFR </w:t>
      </w:r>
      <w:r w:rsidRPr="000A2E3D">
        <w:t>351.303(c)(2)(i)).  By the close of business one business day after the date the business proprietary document is filed, the person must file the complete final business proprietary document (</w:t>
      </w:r>
      <w:r w:rsidR="00514F3E">
        <w:t>19 CFR</w:t>
      </w:r>
      <w:r w:rsidRPr="000A2E3D">
        <w:t xml:space="preserve"> 351.303(c)(2)(i)(ii)).  The final business proprietary document must be identical to the original document except for any bracketing corrections.</w:t>
      </w:r>
    </w:p>
    <w:p w14:paraId="15EBBA88" w14:textId="77777777" w:rsidR="009C3970" w:rsidRPr="000A2E3D" w:rsidRDefault="009C3970" w:rsidP="0018460C">
      <w:pPr>
        <w:widowControl/>
        <w:ind w:left="1440" w:hanging="720"/>
      </w:pPr>
    </w:p>
    <w:p w14:paraId="15EBBA89" w14:textId="77777777" w:rsidR="009C3970" w:rsidRPr="000A2E3D" w:rsidRDefault="009C3970" w:rsidP="0018460C">
      <w:pPr>
        <w:pStyle w:val="ListParagraph"/>
        <w:widowControl/>
        <w:numPr>
          <w:ilvl w:val="0"/>
          <w:numId w:val="14"/>
        </w:numPr>
      </w:pPr>
      <w:r w:rsidRPr="000A2E3D">
        <w:t>By the close of business one business day after the date the business proprietary document is filed (refer to the “one-day lag rule” in the preceding paragraph), submit the public version of your response (</w:t>
      </w:r>
      <w:r w:rsidR="00514F3E">
        <w:t>19 CFR</w:t>
      </w:r>
      <w:r w:rsidRPr="000A2E3D">
        <w:t xml:space="preserve"> 351.303(c)(2)(i)(iii)).  A public version must contain: </w:t>
      </w:r>
    </w:p>
    <w:p w14:paraId="15EBBA8A" w14:textId="77777777" w:rsidR="009C3970" w:rsidRPr="000A2E3D" w:rsidRDefault="009C3970" w:rsidP="0018460C">
      <w:pPr>
        <w:widowControl/>
        <w:ind w:left="1440" w:hanging="720"/>
      </w:pPr>
    </w:p>
    <w:p w14:paraId="15EBBA8B" w14:textId="77777777" w:rsidR="009C3970" w:rsidRPr="000A2E3D" w:rsidRDefault="009C3970" w:rsidP="0018460C">
      <w:pPr>
        <w:pStyle w:val="ListParagraph"/>
        <w:widowControl/>
        <w:numPr>
          <w:ilvl w:val="0"/>
          <w:numId w:val="15"/>
        </w:numPr>
      </w:pPr>
      <w:r w:rsidRPr="000A2E3D">
        <w:t>a non-proprietary (public) version of your response that is in sufficient detail to permit a reasonable understanding of the information submitted in confidence, and/or</w:t>
      </w:r>
    </w:p>
    <w:p w14:paraId="15EBBA8C" w14:textId="77777777" w:rsidR="009C3970" w:rsidRPr="000A2E3D" w:rsidRDefault="009C3970" w:rsidP="0018460C">
      <w:pPr>
        <w:widowControl/>
        <w:ind w:left="2160" w:hanging="720"/>
      </w:pPr>
    </w:p>
    <w:p w14:paraId="15EBBA8D" w14:textId="77777777" w:rsidR="009C3970" w:rsidRPr="000A2E3D" w:rsidRDefault="009C3970" w:rsidP="0018460C">
      <w:pPr>
        <w:pStyle w:val="ListParagraph"/>
        <w:widowControl/>
        <w:numPr>
          <w:ilvl w:val="0"/>
          <w:numId w:val="15"/>
        </w:numPr>
      </w:pPr>
      <w:r w:rsidRPr="000A2E3D">
        <w:t xml:space="preserve">an itemization of particular information that you believe you are unable to summarize.  State the reasons why you cannot summarize each piece of information.  </w:t>
      </w:r>
    </w:p>
    <w:p w14:paraId="15EBBA8E" w14:textId="77777777" w:rsidR="009C3970" w:rsidRPr="000A2E3D" w:rsidRDefault="009C3970" w:rsidP="0018460C">
      <w:pPr>
        <w:widowControl/>
        <w:ind w:left="1440" w:hanging="720"/>
      </w:pPr>
    </w:p>
    <w:p w14:paraId="15EBBA8F" w14:textId="77777777" w:rsidR="009C3970" w:rsidRDefault="00B12035" w:rsidP="0018460C">
      <w:pPr>
        <w:widowControl/>
        <w:ind w:left="1080"/>
        <w:rPr>
          <w:i/>
        </w:rPr>
      </w:pPr>
      <w:r w:rsidRPr="00B12035">
        <w:rPr>
          <w:b/>
          <w:i/>
        </w:rPr>
        <w:t>N</w:t>
      </w:r>
      <w:r w:rsidR="009C3970" w:rsidRPr="00B12035">
        <w:rPr>
          <w:b/>
          <w:i/>
        </w:rPr>
        <w:t>ote:</w:t>
      </w:r>
      <w:r w:rsidR="009C3970" w:rsidRPr="00B12035">
        <w:rPr>
          <w:i/>
        </w:rPr>
        <w:t xml:space="preserve">  The summarization requirement does not apply solely to the narrative portion of your response.  It applies equally to worksheets and other appendices to your response, and even to sales and cost databases submitted in antidumping proceedings.  Generally, numerical data, such as that provided in sales and cost databases in antidumping proceedings, are adequately summarized only if grouped or presented in terms of indices or figures ranged within 10 percent of the actual figure.  If a particular portion of data is voluminous, use ranged figures for at least one percent of the voluminous portion.</w:t>
      </w:r>
    </w:p>
    <w:p w14:paraId="15EBBA90" w14:textId="77777777" w:rsidR="00B12035" w:rsidRPr="00B12035" w:rsidRDefault="00B12035" w:rsidP="0018460C">
      <w:pPr>
        <w:widowControl/>
        <w:ind w:left="1080"/>
        <w:rPr>
          <w:i/>
        </w:rPr>
      </w:pPr>
    </w:p>
    <w:p w14:paraId="15EBBA91" w14:textId="77777777" w:rsidR="009C3970" w:rsidRPr="00B12035" w:rsidRDefault="009C3970" w:rsidP="0018460C">
      <w:pPr>
        <w:widowControl/>
        <w:ind w:left="1080"/>
        <w:rPr>
          <w:i/>
        </w:rPr>
      </w:pPr>
      <w:r w:rsidRPr="00B12035">
        <w:rPr>
          <w:i/>
        </w:rPr>
        <w:t>Responses, or portions thereof, that are not adequately summarized may be rejected from the record of this proceeding.</w:t>
      </w:r>
    </w:p>
    <w:p w14:paraId="15EBBA92" w14:textId="77777777" w:rsidR="009C3970" w:rsidRPr="000A2E3D" w:rsidRDefault="009C3970" w:rsidP="0018460C">
      <w:pPr>
        <w:widowControl/>
        <w:ind w:left="720" w:hanging="720"/>
      </w:pPr>
    </w:p>
    <w:p w14:paraId="15EBBA93" w14:textId="77777777" w:rsidR="009C3970" w:rsidRPr="000A2E3D" w:rsidRDefault="009C3970" w:rsidP="0018460C">
      <w:pPr>
        <w:pStyle w:val="ListParagraph"/>
        <w:widowControl/>
        <w:numPr>
          <w:ilvl w:val="0"/>
          <w:numId w:val="14"/>
        </w:numPr>
      </w:pPr>
      <w:r w:rsidRPr="000A2E3D">
        <w:t>Submit the statements required regarding limited release of business proprietary information under the provisions of an APO.  U.S. law permits limited disclosure to representatives of parties (</w:t>
      </w:r>
      <w:r w:rsidRPr="006019E8">
        <w:rPr>
          <w:i/>
          <w:iCs/>
        </w:rPr>
        <w:t>e.g.</w:t>
      </w:r>
      <w:r w:rsidRPr="000A2E3D">
        <w:t xml:space="preserve">, legal counsel) of certain business proprietary information, including electronic business proprietary information, under an APO.  </w:t>
      </w:r>
      <w:r w:rsidRPr="000A2E3D">
        <w:lastRenderedPageBreak/>
        <w:t>(Note that data received under an APO cannot be shared with others who are not covered by the APO.)  Under the provisions governing APO disclosure, you must submit either:</w:t>
      </w:r>
    </w:p>
    <w:p w14:paraId="15EBBA94" w14:textId="77777777" w:rsidR="009C3970" w:rsidRPr="000A2E3D" w:rsidRDefault="009C3970" w:rsidP="0018460C">
      <w:pPr>
        <w:widowControl/>
        <w:ind w:left="1440" w:hanging="720"/>
      </w:pPr>
    </w:p>
    <w:p w14:paraId="15EBBA95" w14:textId="77777777" w:rsidR="009C3970" w:rsidRPr="000A2E3D" w:rsidRDefault="009C3970" w:rsidP="0018460C">
      <w:pPr>
        <w:pStyle w:val="ListParagraph"/>
        <w:widowControl/>
        <w:numPr>
          <w:ilvl w:val="0"/>
          <w:numId w:val="16"/>
        </w:numPr>
      </w:pPr>
      <w:r w:rsidRPr="000A2E3D">
        <w:t>a statement agreeing to permit the release under APO of information submitted by you in confidence during the course of the proceeding, or</w:t>
      </w:r>
    </w:p>
    <w:p w14:paraId="15EBBA96" w14:textId="77777777" w:rsidR="009C3970" w:rsidRPr="000A2E3D" w:rsidRDefault="009C3970" w:rsidP="0018460C">
      <w:pPr>
        <w:widowControl/>
        <w:ind w:left="2160" w:hanging="720"/>
      </w:pPr>
    </w:p>
    <w:p w14:paraId="15EBBA97" w14:textId="77777777" w:rsidR="009C3970" w:rsidRPr="000A2E3D" w:rsidRDefault="009C3970" w:rsidP="0018460C">
      <w:pPr>
        <w:pStyle w:val="ListParagraph"/>
        <w:widowControl/>
        <w:numPr>
          <w:ilvl w:val="0"/>
          <w:numId w:val="16"/>
        </w:numPr>
      </w:pPr>
      <w:r w:rsidRPr="000A2E3D">
        <w:t>a statement itemizing those portions of the information which you believe should not be released under APO, together with arguments supporting your objections to that release.</w:t>
      </w:r>
    </w:p>
    <w:p w14:paraId="15EBBA98" w14:textId="77777777" w:rsidR="009C3970" w:rsidRPr="000A2E3D" w:rsidRDefault="009C3970" w:rsidP="0018460C">
      <w:pPr>
        <w:widowControl/>
        <w:ind w:left="1440" w:hanging="720"/>
      </w:pPr>
    </w:p>
    <w:p w14:paraId="15EBBA99" w14:textId="22D90B06" w:rsidR="009C3970" w:rsidRPr="000A2E3D" w:rsidRDefault="009C3970" w:rsidP="0018460C">
      <w:pPr>
        <w:widowControl/>
        <w:ind w:left="1080"/>
      </w:pPr>
      <w:r w:rsidRPr="000A2E3D">
        <w:t>We are required by our regulations to reject, at the time of filing, submissions of business proprietary information that do not contain one of these statements.  As discussed above, you must state in the upper right</w:t>
      </w:r>
      <w:r w:rsidRPr="000A2E3D">
        <w:noBreakHyphen/>
        <w:t>hand corner of the cover letter accompanying your questionnaire response whether you agree or object to release of the submitted information under APO (</w:t>
      </w:r>
      <w:r w:rsidRPr="00B12035">
        <w:rPr>
          <w:i/>
        </w:rPr>
        <w:t>e.g.</w:t>
      </w:r>
      <w:r w:rsidRPr="000A2E3D">
        <w:t>, May Be Released Under APO or May Not Be Released Under APO).  (</w:t>
      </w:r>
      <w:r w:rsidRPr="00B12035">
        <w:rPr>
          <w:i/>
        </w:rPr>
        <w:t>See</w:t>
      </w:r>
      <w:r w:rsidRPr="000A2E3D">
        <w:t xml:space="preserve"> section 351.304 of </w:t>
      </w:r>
      <w:r w:rsidR="007015EB">
        <w:t>Commerce</w:t>
      </w:r>
      <w:r w:rsidRPr="000A2E3D">
        <w:t>’s regulations for specific instructions.</w:t>
      </w:r>
      <w:r w:rsidRPr="00514F3E">
        <w:rPr>
          <w:rStyle w:val="FootnoteReference"/>
          <w:rFonts w:eastAsia="Calibri"/>
          <w:vertAlign w:val="superscript"/>
        </w:rPr>
        <w:footnoteReference w:id="11"/>
      </w:r>
      <w:r w:rsidRPr="000A2E3D">
        <w:t>)</w:t>
      </w:r>
    </w:p>
    <w:p w14:paraId="15EBBA9A" w14:textId="77777777" w:rsidR="009C3970" w:rsidRPr="000A2E3D" w:rsidRDefault="009C3970" w:rsidP="0018460C">
      <w:pPr>
        <w:widowControl/>
        <w:ind w:left="1440" w:hanging="720"/>
      </w:pPr>
    </w:p>
    <w:p w14:paraId="15EBBA9B" w14:textId="77777777" w:rsidR="00B12035" w:rsidRDefault="009C3970" w:rsidP="0018460C">
      <w:pPr>
        <w:pStyle w:val="ListParagraph"/>
        <w:widowControl/>
        <w:numPr>
          <w:ilvl w:val="0"/>
          <w:numId w:val="14"/>
        </w:numPr>
      </w:pPr>
      <w:r w:rsidRPr="000A2E3D">
        <w:t>Place brackets (“[ ]”) around information for which you request business proprietary treatment.  Place double brackets (“[[ ]]”) around information for which you request proprietary treatment and which you do not agree to release under APO.</w:t>
      </w:r>
    </w:p>
    <w:p w14:paraId="15EBBA9C" w14:textId="77777777" w:rsidR="00B12035" w:rsidRDefault="00B12035" w:rsidP="0018460C">
      <w:pPr>
        <w:pStyle w:val="ListParagraph"/>
        <w:widowControl/>
        <w:ind w:left="1080"/>
      </w:pPr>
    </w:p>
    <w:p w14:paraId="15EBBA9D" w14:textId="3F32C271" w:rsidR="009C3970" w:rsidRPr="000A2E3D" w:rsidRDefault="009C3970" w:rsidP="00456E8B">
      <w:pPr>
        <w:pStyle w:val="ListParagraph"/>
        <w:widowControl/>
        <w:numPr>
          <w:ilvl w:val="0"/>
          <w:numId w:val="14"/>
        </w:numPr>
      </w:pPr>
      <w:commentRangeStart w:id="0"/>
      <w:r w:rsidRPr="000A2E3D">
        <w:t xml:space="preserve">Provide to all parties whose representatives have been granted APO access and who are listed on </w:t>
      </w:r>
      <w:r w:rsidR="007015EB">
        <w:t>Commerce</w:t>
      </w:r>
      <w:r w:rsidRPr="000A2E3D">
        <w:t xml:space="preserve">’s most recent APO Service List, a complete copy of the submission--proprietary document and public version, except for that information which you do not agree to release under APO.  </w:t>
      </w:r>
      <w:r w:rsidR="009D6062" w:rsidRPr="00A523ED">
        <w:t xml:space="preserve">(APO service lists, as </w:t>
      </w:r>
      <w:r w:rsidR="009D6062" w:rsidRPr="00A523ED">
        <w:rPr>
          <w:spacing w:val="-2"/>
        </w:rPr>
        <w:t xml:space="preserve">well as public service lists, are regularly updated and maintained as record documents in ACCESS at </w:t>
      </w:r>
      <w:hyperlink r:id="rId21" w:history="1">
        <w:r w:rsidR="009D6062" w:rsidRPr="00653C4F">
          <w:rPr>
            <w:rStyle w:val="Hyperlink"/>
            <w:spacing w:val="-2"/>
          </w:rPr>
          <w:t>https://access.trade.gov</w:t>
        </w:r>
      </w:hyperlink>
      <w:r w:rsidR="009D6062" w:rsidRPr="00A523ED">
        <w:rPr>
          <w:spacing w:val="-2"/>
        </w:rPr>
        <w:t xml:space="preserve">.  The current service lists </w:t>
      </w:r>
      <w:r w:rsidR="009D6062" w:rsidRPr="00A523ED">
        <w:t xml:space="preserve">are also either attached to the cover letter of this questionnaire or will be provided by a subsequent letter from Commerce).  </w:t>
      </w:r>
      <w:commentRangeEnd w:id="0"/>
      <w:r w:rsidR="00BD7D35" w:rsidRPr="000A2E3D">
        <w:rPr>
          <w:rStyle w:val="CommentReference"/>
          <w:sz w:val="24"/>
          <w:szCs w:val="24"/>
        </w:rPr>
        <w:commentReference w:id="0"/>
      </w:r>
      <w:r w:rsidRPr="000A2E3D">
        <w:t>If you exclude information because you do not agree to release it under APO, you must submit the complete business proprietary version, wherein information in double brackets has been excluded.  This version of the response must be marked “B</w:t>
      </w:r>
      <w:r w:rsidR="00456E8B">
        <w:t xml:space="preserve">usiness Proprietary/APO Version </w:t>
      </w:r>
      <w:r w:rsidRPr="000A2E3D">
        <w:t>- May Be Released Under APO” on the cover page.  For parties that do not have access to information under APO, please provide a public version only.</w:t>
      </w:r>
    </w:p>
    <w:p w14:paraId="15EBBA9E" w14:textId="77777777" w:rsidR="009C3970" w:rsidRDefault="009C3970" w:rsidP="0018460C">
      <w:pPr>
        <w:widowControl/>
        <w:spacing w:line="211" w:lineRule="auto"/>
        <w:ind w:firstLine="5760"/>
      </w:pPr>
    </w:p>
    <w:p w14:paraId="430CFCB6" w14:textId="7F438701" w:rsidR="00067F13" w:rsidRPr="00A523ED" w:rsidRDefault="00B12035" w:rsidP="00067F13">
      <w:pPr>
        <w:ind w:left="1080" w:hanging="360"/>
      </w:pPr>
      <w:r w:rsidRPr="00B12035">
        <w:rPr>
          <w:b/>
          <w:i/>
        </w:rPr>
        <w:t>Note:</w:t>
      </w:r>
      <w:r w:rsidRPr="00B12035">
        <w:rPr>
          <w:i/>
        </w:rPr>
        <w:t xml:space="preserve">  </w:t>
      </w:r>
      <w:r w:rsidR="00067F13" w:rsidRPr="00067F13">
        <w:rPr>
          <w:i/>
          <w:iCs/>
        </w:rPr>
        <w:t xml:space="preserve">A chart summarizing AD/CVD filing requirements can be found at the following link:  </w:t>
      </w:r>
      <w:hyperlink r:id="rId26" w:history="1">
        <w:r w:rsidR="00067F13" w:rsidRPr="00067F13">
          <w:rPr>
            <w:rStyle w:val="Hyperlink"/>
            <w:i/>
            <w:iCs/>
          </w:rPr>
          <w:t>Document_Filing_Requirements_for_Website.pdf</w:t>
        </w:r>
      </w:hyperlink>
      <w:r w:rsidR="00067F13" w:rsidRPr="00067F13">
        <w:rPr>
          <w:i/>
          <w:iCs/>
        </w:rPr>
        <w:t xml:space="preserve">.  Detailed and supplemental information concerning APOs can be found at the following link:  </w:t>
      </w:r>
      <w:hyperlink r:id="rId27" w:history="1">
        <w:r w:rsidR="00067F13" w:rsidRPr="00067F13">
          <w:rPr>
            <w:rStyle w:val="Hyperlink"/>
            <w:i/>
            <w:iCs/>
          </w:rPr>
          <w:t xml:space="preserve">ACCESS Administrative Protective Order and Entry of Appearance Forms (Release 4) External </w:t>
        </w:r>
        <w:r w:rsidR="00067F13" w:rsidRPr="00067F13">
          <w:rPr>
            <w:rStyle w:val="Hyperlink"/>
            <w:i/>
            <w:iCs/>
          </w:rPr>
          <w:lastRenderedPageBreak/>
          <w:t>User Guide</w:t>
        </w:r>
      </w:hyperlink>
      <w:r w:rsidR="00067F13" w:rsidRPr="00067F13">
        <w:rPr>
          <w:i/>
          <w:iCs/>
        </w:rPr>
        <w:t>.</w:t>
      </w:r>
    </w:p>
    <w:p w14:paraId="15EBBA9F" w14:textId="6447B000" w:rsidR="00B12035" w:rsidRPr="00B12035" w:rsidRDefault="00B12035" w:rsidP="00456E8B">
      <w:pPr>
        <w:widowControl/>
        <w:spacing w:line="211" w:lineRule="auto"/>
        <w:ind w:left="1080"/>
        <w:rPr>
          <w:i/>
        </w:rPr>
      </w:pPr>
    </w:p>
    <w:p w14:paraId="15EBBAA0" w14:textId="1EA87473" w:rsidR="00942124" w:rsidRPr="000A2E3D" w:rsidRDefault="00F94D8A" w:rsidP="00F94D8A">
      <w:pPr>
        <w:widowControl/>
        <w:tabs>
          <w:tab w:val="left" w:pos="6929"/>
        </w:tabs>
        <w:spacing w:line="211" w:lineRule="auto"/>
      </w:pPr>
      <w:r>
        <w:tab/>
      </w:r>
    </w:p>
    <w:p w14:paraId="15EBBAA1" w14:textId="77777777" w:rsidR="00942124" w:rsidRPr="000A2E3D" w:rsidRDefault="00942124" w:rsidP="0018460C">
      <w:pPr>
        <w:widowControl/>
        <w:spacing w:line="211" w:lineRule="auto"/>
      </w:pPr>
    </w:p>
    <w:p w14:paraId="15EBBAA2" w14:textId="77777777" w:rsidR="00942124" w:rsidRPr="000A2E3D" w:rsidRDefault="00942124" w:rsidP="0018460C">
      <w:pPr>
        <w:widowControl/>
        <w:spacing w:line="211" w:lineRule="auto"/>
        <w:sectPr w:rsidR="00942124" w:rsidRPr="000A2E3D" w:rsidSect="00456E8B">
          <w:headerReference w:type="default" r:id="rId28"/>
          <w:headerReference w:type="first" r:id="rId29"/>
          <w:footerReference w:type="first" r:id="rId30"/>
          <w:pgSz w:w="12240" w:h="15840"/>
          <w:pgMar w:top="1440" w:right="1440" w:bottom="1440" w:left="1350" w:header="720" w:footer="1440" w:gutter="0"/>
          <w:pgNumType w:start="1"/>
          <w:cols w:space="720"/>
          <w:noEndnote/>
          <w:titlePg/>
          <w:docGrid w:linePitch="326"/>
        </w:sectPr>
      </w:pPr>
    </w:p>
    <w:p w14:paraId="15EBBAA3" w14:textId="77777777" w:rsidR="0018460C" w:rsidRDefault="0018460C" w:rsidP="0018460C">
      <w:pPr>
        <w:keepNext/>
        <w:widowControl/>
        <w:tabs>
          <w:tab w:val="center" w:pos="4680"/>
        </w:tabs>
        <w:jc w:val="center"/>
        <w:rPr>
          <w:b/>
          <w:bCs/>
        </w:rPr>
      </w:pPr>
      <w:r>
        <w:rPr>
          <w:b/>
          <w:bCs/>
        </w:rPr>
        <w:lastRenderedPageBreak/>
        <w:t>ATTACHMENT IV</w:t>
      </w:r>
    </w:p>
    <w:p w14:paraId="15EBBAA4" w14:textId="77777777" w:rsidR="0018460C" w:rsidRPr="003B7071" w:rsidRDefault="0018460C" w:rsidP="0018460C">
      <w:pPr>
        <w:keepNext/>
        <w:widowControl/>
        <w:tabs>
          <w:tab w:val="center" w:pos="4680"/>
        </w:tabs>
        <w:jc w:val="center"/>
        <w:rPr>
          <w:b/>
          <w:bCs/>
        </w:rPr>
      </w:pPr>
    </w:p>
    <w:p w14:paraId="15EBBAA5" w14:textId="77777777" w:rsidR="0018460C" w:rsidRPr="003B7071" w:rsidRDefault="0018460C" w:rsidP="0018460C">
      <w:pPr>
        <w:keepNext/>
        <w:widowControl/>
        <w:tabs>
          <w:tab w:val="center" w:pos="4680"/>
        </w:tabs>
        <w:jc w:val="center"/>
        <w:rPr>
          <w:b/>
          <w:caps/>
        </w:rPr>
      </w:pPr>
      <w:r w:rsidRPr="003B7071">
        <w:rPr>
          <w:b/>
          <w:caps/>
        </w:rPr>
        <w:t>Certifications of Factual Accuracy and Certificate of Service</w:t>
      </w:r>
    </w:p>
    <w:p w14:paraId="15EBBAA6" w14:textId="77777777" w:rsidR="0018460C" w:rsidRPr="003B7071" w:rsidRDefault="0018460C" w:rsidP="0018460C">
      <w:pPr>
        <w:keepNext/>
        <w:widowControl/>
        <w:pBdr>
          <w:bottom w:val="single" w:sz="12" w:space="1" w:color="auto"/>
        </w:pBdr>
        <w:tabs>
          <w:tab w:val="center" w:pos="4680"/>
        </w:tabs>
        <w:jc w:val="center"/>
        <w:rPr>
          <w:b/>
          <w:caps/>
        </w:rPr>
      </w:pPr>
    </w:p>
    <w:p w14:paraId="15EBBAA7" w14:textId="77777777" w:rsidR="0018460C" w:rsidRPr="003B7071" w:rsidRDefault="0018460C" w:rsidP="0018460C">
      <w:pPr>
        <w:keepNext/>
        <w:widowControl/>
        <w:tabs>
          <w:tab w:val="center" w:pos="4680"/>
        </w:tabs>
        <w:jc w:val="center"/>
        <w:rPr>
          <w:b/>
          <w:bCs/>
          <w:caps/>
        </w:rPr>
      </w:pPr>
    </w:p>
    <w:p w14:paraId="15EBBAA8" w14:textId="77777777" w:rsidR="0018460C" w:rsidRPr="003B7071" w:rsidRDefault="0018460C" w:rsidP="0018460C">
      <w:pPr>
        <w:keepNext/>
        <w:widowControl/>
        <w:tabs>
          <w:tab w:val="center" w:pos="4680"/>
        </w:tabs>
        <w:jc w:val="center"/>
        <w:rPr>
          <w:b/>
          <w:bCs/>
          <w:caps/>
        </w:rPr>
      </w:pPr>
      <w:r w:rsidRPr="003B7071">
        <w:rPr>
          <w:b/>
          <w:bCs/>
          <w:caps/>
        </w:rPr>
        <w:t>CERTIFICATIONS OF FACTUAL ACCURACY</w:t>
      </w:r>
    </w:p>
    <w:p w14:paraId="15EBBAA9" w14:textId="77777777" w:rsidR="0018460C" w:rsidRPr="00CF5BF7" w:rsidRDefault="0018460C" w:rsidP="0018460C">
      <w:pPr>
        <w:keepNext/>
        <w:widowControl/>
        <w:tabs>
          <w:tab w:val="center" w:pos="4680"/>
        </w:tabs>
        <w:jc w:val="center"/>
        <w:rPr>
          <w:b/>
          <w:caps/>
        </w:rPr>
      </w:pPr>
    </w:p>
    <w:p w14:paraId="15EBBAAA" w14:textId="77777777" w:rsidR="0018460C" w:rsidRPr="00B66BCE" w:rsidRDefault="0018460C" w:rsidP="0018460C">
      <w:pPr>
        <w:keepNext/>
        <w:widowControl/>
        <w:contextualSpacing/>
        <w:jc w:val="center"/>
        <w:rPr>
          <w:b/>
          <w:bCs/>
          <w:color w:val="FF0000"/>
        </w:rPr>
      </w:pPr>
      <w:r w:rsidRPr="00B66BCE">
        <w:rPr>
          <w:b/>
          <w:bCs/>
          <w:color w:val="FF0000"/>
        </w:rPr>
        <w:t>FOR PROCEEDINGS INITIATED ON OR AFTER AUGUST 16, 2013</w:t>
      </w:r>
    </w:p>
    <w:p w14:paraId="15EBBAAB" w14:textId="77777777" w:rsidR="0018460C" w:rsidRPr="003B7071" w:rsidRDefault="0018460C" w:rsidP="0018460C">
      <w:pPr>
        <w:keepNext/>
        <w:widowControl/>
        <w:numPr>
          <w:ilvl w:val="12"/>
          <w:numId w:val="0"/>
        </w:numPr>
        <w:tabs>
          <w:tab w:val="left" w:pos="-1200"/>
          <w:tab w:val="left" w:pos="-720"/>
          <w:tab w:val="left" w:pos="1260"/>
          <w:tab w:val="left" w:pos="9360"/>
          <w:tab w:val="left" w:pos="10080"/>
          <w:tab w:val="left" w:pos="10800"/>
          <w:tab w:val="left" w:pos="11520"/>
          <w:tab w:val="left" w:pos="12240"/>
          <w:tab w:val="left" w:pos="12960"/>
          <w:tab w:val="left" w:pos="13680"/>
          <w:tab w:val="left" w:pos="14400"/>
          <w:tab w:val="left" w:pos="15120"/>
          <w:tab w:val="left" w:pos="15840"/>
          <w:tab w:val="left" w:pos="16560"/>
          <w:tab w:val="left" w:pos="17280"/>
          <w:tab w:val="left" w:pos="18000"/>
          <w:tab w:val="left" w:pos="18720"/>
        </w:tabs>
        <w:contextualSpacing/>
        <w:jc w:val="center"/>
        <w:rPr>
          <w:b/>
          <w:bCs/>
        </w:rPr>
      </w:pPr>
    </w:p>
    <w:p w14:paraId="15EBBAAC" w14:textId="77777777" w:rsidR="0018460C" w:rsidRPr="003B7071" w:rsidRDefault="0018460C" w:rsidP="0018460C">
      <w:pPr>
        <w:widowControl/>
        <w:numPr>
          <w:ilvl w:val="12"/>
          <w:numId w:val="0"/>
        </w:numPr>
        <w:tabs>
          <w:tab w:val="left" w:pos="-1200"/>
          <w:tab w:val="left" w:pos="-720"/>
          <w:tab w:val="left" w:pos="1260"/>
          <w:tab w:val="left" w:pos="9360"/>
          <w:tab w:val="left" w:pos="10080"/>
          <w:tab w:val="left" w:pos="10800"/>
          <w:tab w:val="left" w:pos="11520"/>
          <w:tab w:val="left" w:pos="12240"/>
          <w:tab w:val="left" w:pos="12960"/>
          <w:tab w:val="left" w:pos="13680"/>
          <w:tab w:val="left" w:pos="14400"/>
          <w:tab w:val="left" w:pos="15120"/>
          <w:tab w:val="left" w:pos="15840"/>
          <w:tab w:val="left" w:pos="16560"/>
          <w:tab w:val="left" w:pos="17280"/>
          <w:tab w:val="left" w:pos="18000"/>
          <w:tab w:val="left" w:pos="18720"/>
        </w:tabs>
        <w:contextualSpacing/>
        <w:rPr>
          <w:b/>
          <w:bCs/>
        </w:rPr>
      </w:pPr>
      <w:r w:rsidRPr="003B7071">
        <w:rPr>
          <w:b/>
          <w:bCs/>
        </w:rPr>
        <w:t>§ 351.303 Filing, document identification, format, translation, service, and certification of documents.</w:t>
      </w:r>
    </w:p>
    <w:p w14:paraId="15EBBAAD" w14:textId="77777777" w:rsidR="0018460C" w:rsidRPr="003B7071" w:rsidRDefault="0018460C" w:rsidP="0018460C">
      <w:pPr>
        <w:widowControl/>
        <w:tabs>
          <w:tab w:val="left" w:pos="-1200"/>
          <w:tab w:val="left" w:pos="-720"/>
          <w:tab w:val="left" w:pos="9360"/>
          <w:tab w:val="left" w:pos="10080"/>
          <w:tab w:val="left" w:pos="10800"/>
          <w:tab w:val="left" w:pos="11520"/>
          <w:tab w:val="left" w:pos="12240"/>
          <w:tab w:val="left" w:pos="12960"/>
          <w:tab w:val="left" w:pos="13680"/>
          <w:tab w:val="left" w:pos="14400"/>
          <w:tab w:val="left" w:pos="15120"/>
          <w:tab w:val="left" w:pos="15840"/>
          <w:tab w:val="left" w:pos="16560"/>
          <w:tab w:val="left" w:pos="17280"/>
          <w:tab w:val="left" w:pos="18000"/>
          <w:tab w:val="left" w:pos="18720"/>
        </w:tabs>
        <w:contextualSpacing/>
        <w:rPr>
          <w:b/>
          <w:bCs/>
        </w:rPr>
      </w:pPr>
      <w:r w:rsidRPr="003B7071">
        <w:rPr>
          <w:b/>
          <w:bCs/>
        </w:rPr>
        <w:t>*  *  *  *  *</w:t>
      </w:r>
    </w:p>
    <w:p w14:paraId="15EBBAAE" w14:textId="79FB6B8F" w:rsidR="0018460C" w:rsidRPr="003B7071" w:rsidRDefault="0018460C" w:rsidP="0018460C">
      <w:pPr>
        <w:widowControl/>
        <w:contextualSpacing/>
        <w:rPr>
          <w:color w:val="000000"/>
        </w:rPr>
      </w:pPr>
      <w:r w:rsidRPr="003B7071">
        <w:rPr>
          <w:color w:val="000000"/>
        </w:rPr>
        <w:t xml:space="preserve">(g) </w:t>
      </w:r>
      <w:r w:rsidRPr="003B7071">
        <w:rPr>
          <w:i/>
          <w:iCs/>
          <w:color w:val="000000"/>
        </w:rPr>
        <w:t xml:space="preserve">Certifications.  </w:t>
      </w:r>
      <w:r w:rsidRPr="003B7071">
        <w:rPr>
          <w:color w:val="000000"/>
        </w:rPr>
        <w:t xml:space="preserve">Each submission containing factual information must include the following certification from the person identified in paragraph (g)(1) of this section and, in addition, if the person has legal counsel or another representative, the certification in paragraph (g)(2) of this section.  The certifying party must maintain the original signed certification for a period of five years from the date of filing the submission to which the certification pertains.  The original signed certification must be available for inspection by U.S. Department of Commerce officials.  Copies of the certifications must be included in the submission filed at </w:t>
      </w:r>
      <w:r w:rsidR="007015EB">
        <w:rPr>
          <w:color w:val="000000"/>
        </w:rPr>
        <w:t>Commerce</w:t>
      </w:r>
      <w:r w:rsidRPr="003B7071">
        <w:rPr>
          <w:color w:val="000000"/>
        </w:rPr>
        <w:t>.</w:t>
      </w:r>
    </w:p>
    <w:p w14:paraId="15EBBAAF" w14:textId="77777777" w:rsidR="0018460C" w:rsidRPr="003B7071" w:rsidRDefault="0018460C" w:rsidP="0018460C">
      <w:pPr>
        <w:widowControl/>
        <w:contextualSpacing/>
        <w:outlineLvl w:val="0"/>
        <w:rPr>
          <w:color w:val="000000"/>
        </w:rPr>
      </w:pPr>
    </w:p>
    <w:p w14:paraId="15EBBAB0" w14:textId="77777777" w:rsidR="0018460C" w:rsidRPr="003B7071" w:rsidRDefault="0018460C" w:rsidP="0018460C">
      <w:pPr>
        <w:widowControl/>
        <w:contextualSpacing/>
        <w:outlineLvl w:val="0"/>
        <w:rPr>
          <w:color w:val="000000"/>
        </w:rPr>
      </w:pPr>
      <w:r w:rsidRPr="003B7071">
        <w:rPr>
          <w:color w:val="000000"/>
        </w:rPr>
        <w:t>(1) For the person(s) officially responsible for presentation of the factual information:</w:t>
      </w:r>
    </w:p>
    <w:p w14:paraId="15EBBAB1" w14:textId="77777777" w:rsidR="0018460C" w:rsidRPr="003B7071" w:rsidRDefault="0018460C" w:rsidP="0018460C">
      <w:pPr>
        <w:widowControl/>
        <w:contextualSpacing/>
        <w:outlineLvl w:val="0"/>
        <w:rPr>
          <w:color w:val="000000"/>
        </w:rPr>
      </w:pPr>
    </w:p>
    <w:p w14:paraId="15EBBAB2" w14:textId="77777777" w:rsidR="0018460C" w:rsidRPr="00CF5BF7" w:rsidRDefault="0018460C" w:rsidP="0018460C">
      <w:pPr>
        <w:pStyle w:val="ListParagraph"/>
        <w:widowControl/>
        <w:numPr>
          <w:ilvl w:val="3"/>
          <w:numId w:val="17"/>
        </w:numPr>
        <w:autoSpaceDE/>
        <w:autoSpaceDN/>
        <w:adjustRightInd/>
        <w:ind w:left="720" w:hanging="720"/>
        <w:outlineLvl w:val="0"/>
        <w:rPr>
          <w:color w:val="000000"/>
        </w:rPr>
      </w:pPr>
      <w:r w:rsidRPr="00CF5BF7">
        <w:rPr>
          <w:b/>
          <w:color w:val="000000"/>
        </w:rPr>
        <w:t>COMPANY CERTIFICATION</w:t>
      </w:r>
      <w:r w:rsidRPr="00CF5BF7">
        <w:rPr>
          <w:b/>
          <w:bCs/>
          <w:color w:val="000000"/>
        </w:rPr>
        <w:t>:*</w:t>
      </w:r>
    </w:p>
    <w:p w14:paraId="15EBBAB3" w14:textId="77777777" w:rsidR="0018460C" w:rsidRPr="00CF5BF7" w:rsidRDefault="0018460C" w:rsidP="0018460C">
      <w:pPr>
        <w:pStyle w:val="ListParagraph"/>
        <w:widowControl/>
        <w:ind w:left="2340"/>
        <w:outlineLvl w:val="0"/>
        <w:rPr>
          <w:color w:val="000000"/>
        </w:rPr>
      </w:pPr>
    </w:p>
    <w:p w14:paraId="15EBBAB4" w14:textId="77777777" w:rsidR="0018460C" w:rsidRPr="003B7071" w:rsidRDefault="0018460C" w:rsidP="0018460C">
      <w:pPr>
        <w:widowControl/>
        <w:contextualSpacing/>
        <w:rPr>
          <w:color w:val="000000"/>
        </w:rPr>
      </w:pPr>
      <w:r w:rsidRPr="00B66BCE">
        <w:rPr>
          <w:color w:val="000000"/>
        </w:rPr>
        <w:t xml:space="preserve">I, </w:t>
      </w:r>
      <w:r w:rsidRPr="00B66BCE">
        <w:rPr>
          <w:b/>
          <w:color w:val="000000"/>
        </w:rPr>
        <w:t>(</w:t>
      </w:r>
      <w:r w:rsidRPr="003B7071">
        <w:rPr>
          <w:b/>
          <w:bCs/>
          <w:color w:val="000000"/>
        </w:rPr>
        <w:t>PRINTED NAME AND TITLE)</w:t>
      </w:r>
      <w:r w:rsidRPr="003B7071">
        <w:rPr>
          <w:color w:val="000000"/>
        </w:rPr>
        <w:t xml:space="preserve">, currently employed by </w:t>
      </w:r>
      <w:r w:rsidRPr="003B7071">
        <w:rPr>
          <w:b/>
          <w:color w:val="000000"/>
        </w:rPr>
        <w:t>(</w:t>
      </w:r>
      <w:r w:rsidRPr="003B7071">
        <w:rPr>
          <w:b/>
          <w:bCs/>
          <w:color w:val="000000"/>
        </w:rPr>
        <w:t>COMPANY NAME)</w:t>
      </w:r>
      <w:r w:rsidRPr="003B7071">
        <w:rPr>
          <w:bCs/>
          <w:color w:val="000000"/>
        </w:rPr>
        <w:t>,</w:t>
      </w:r>
      <w:r w:rsidRPr="003B7071">
        <w:rPr>
          <w:b/>
          <w:bCs/>
          <w:color w:val="000000"/>
        </w:rPr>
        <w:t xml:space="preserve"> </w:t>
      </w:r>
      <w:r w:rsidRPr="003B7071">
        <w:rPr>
          <w:color w:val="000000"/>
        </w:rPr>
        <w:t>certify that I prepared or otherwise supervised the preparation of the attached submission of (</w:t>
      </w:r>
      <w:r w:rsidRPr="003B7071">
        <w:rPr>
          <w:b/>
          <w:bCs/>
          <w:color w:val="000000"/>
        </w:rPr>
        <w:t xml:space="preserve">IDENTIFY THE SPECIFIC SUBMISSION BY TITLE) due on (DATE) OR filed on (DATE) </w:t>
      </w:r>
      <w:r w:rsidRPr="003B7071">
        <w:rPr>
          <w:color w:val="000000"/>
        </w:rPr>
        <w:t xml:space="preserve">pursuant to the </w:t>
      </w:r>
      <w:r w:rsidRPr="003B7071">
        <w:rPr>
          <w:b/>
          <w:color w:val="000000"/>
        </w:rPr>
        <w:t>(</w:t>
      </w:r>
      <w:r w:rsidRPr="003B7071">
        <w:rPr>
          <w:b/>
          <w:bCs/>
          <w:color w:val="000000"/>
        </w:rPr>
        <w:t xml:space="preserve">INSERT ONE OF THE FOLLOWING OPTIONS IN { }:  {THE (ANTIDUMPING OR COUNTERVAILING) DUTY </w:t>
      </w:r>
      <w:r>
        <w:rPr>
          <w:b/>
          <w:bCs/>
          <w:color w:val="000000"/>
        </w:rPr>
        <w:t>INVESTIGATION</w:t>
      </w:r>
      <w:r w:rsidRPr="003B7071">
        <w:rPr>
          <w:b/>
          <w:bCs/>
          <w:color w:val="000000"/>
        </w:rPr>
        <w:t xml:space="preserve"> OF (PRODUCT) FROM (COUNTRY) (CASE NUMBER)} or {THE (DATES OF PERIOD OF REVIEW) (ADMINISTRATIVE OR NEW SHIPPER) REVIEW UNDER THE (ANTIDUMPING OR COUNTERVAILING) DUTY ORDER ON (PRODUCT) FROM (COUNTRY) (CASE NUMBER)} or {THE (SUNSET REVIEW OR CHANGED CIRCUMSTANCE REVIEW OR SCOPE RULING OR CIRCUMVENTION INQUIRY) OF THE (ANTIDUMPING OR COUNTERVAILING) DUTY ORDER ON (PRODUCT) FROM (COUNTRY) (CASE NUMBER)})</w:t>
      </w:r>
      <w:r w:rsidRPr="003B7071">
        <w:rPr>
          <w:bCs/>
          <w:color w:val="000000"/>
        </w:rPr>
        <w:t>.</w:t>
      </w:r>
      <w:r w:rsidRPr="003B7071">
        <w:rPr>
          <w:b/>
          <w:bCs/>
          <w:color w:val="000000"/>
        </w:rPr>
        <w:t xml:space="preserve">  </w:t>
      </w:r>
      <w:r w:rsidRPr="003B7071">
        <w:rPr>
          <w:color w:val="000000"/>
        </w:rPr>
        <w:t xml:space="preserve">I certify that the public information and any business proprietary information of </w:t>
      </w:r>
      <w:r w:rsidRPr="003B7071">
        <w:rPr>
          <w:b/>
          <w:color w:val="000000"/>
        </w:rPr>
        <w:t>(CERTIFIER’S COMPANY NAME)</w:t>
      </w:r>
      <w:r w:rsidRPr="003B7071">
        <w:rPr>
          <w:color w:val="000000"/>
        </w:rPr>
        <w:t xml:space="preserve"> contained in this submission is accurate and complete to the best of my knowledge.  I am aware that the information contained in this submission may be subject to verification or corroboration (as appropriate) by the U.S. Department of Commerce.  I am also aware that U.S. law (including, but not limited to, 18 U.S.C. 1001) imposes criminal sanctions on individuals who knowingly and willfully make material false statements to the U.S. Government.  In addition, I am aware that, even if this submission may be withdrawn from the record of the AD/CVD proceeding, the U.S. Department of Commerce may preserve this submission, including a business proprietary submission, for purposes of determining the accuracy of this certification.  I </w:t>
      </w:r>
      <w:r w:rsidRPr="003B7071">
        <w:rPr>
          <w:color w:val="000000"/>
        </w:rPr>
        <w:lastRenderedPageBreak/>
        <w:t>certify that a copy of this signed certification will be filed with this submission to the U.S. Department of Commerce.</w:t>
      </w:r>
    </w:p>
    <w:p w14:paraId="15EBBAB5" w14:textId="77777777" w:rsidR="0018460C" w:rsidRPr="003B7071" w:rsidRDefault="0018460C" w:rsidP="0018460C">
      <w:pPr>
        <w:widowControl/>
        <w:contextualSpacing/>
        <w:rPr>
          <w:b/>
          <w:bCs/>
          <w:color w:val="000000"/>
        </w:rPr>
      </w:pPr>
    </w:p>
    <w:p w14:paraId="15EBBAB6" w14:textId="77777777" w:rsidR="0018460C" w:rsidRPr="003B7071" w:rsidRDefault="0018460C" w:rsidP="0018460C">
      <w:pPr>
        <w:widowControl/>
        <w:contextualSpacing/>
        <w:outlineLvl w:val="0"/>
        <w:rPr>
          <w:color w:val="000000"/>
        </w:rPr>
      </w:pPr>
      <w:r w:rsidRPr="003B7071">
        <w:rPr>
          <w:b/>
          <w:bCs/>
          <w:color w:val="000000"/>
        </w:rPr>
        <w:t>Signature: ____________________</w:t>
      </w:r>
    </w:p>
    <w:p w14:paraId="15EBBAB7" w14:textId="77777777" w:rsidR="0018460C" w:rsidRPr="003B7071" w:rsidRDefault="0018460C" w:rsidP="0018460C">
      <w:pPr>
        <w:widowControl/>
        <w:contextualSpacing/>
        <w:rPr>
          <w:b/>
          <w:bCs/>
          <w:color w:val="000000"/>
        </w:rPr>
      </w:pPr>
      <w:r w:rsidRPr="003B7071">
        <w:rPr>
          <w:b/>
          <w:bCs/>
          <w:color w:val="000000"/>
        </w:rPr>
        <w:t>Date: ________________________</w:t>
      </w:r>
    </w:p>
    <w:p w14:paraId="15EBBAB8" w14:textId="77777777" w:rsidR="0018460C" w:rsidRPr="003B7071" w:rsidRDefault="0018460C" w:rsidP="0018460C">
      <w:pPr>
        <w:widowControl/>
        <w:contextualSpacing/>
        <w:rPr>
          <w:color w:val="000000"/>
        </w:rPr>
      </w:pPr>
    </w:p>
    <w:p w14:paraId="15EBBAB9" w14:textId="77777777" w:rsidR="0018460C" w:rsidRPr="003B7071" w:rsidRDefault="0018460C" w:rsidP="0018460C">
      <w:pPr>
        <w:widowControl/>
        <w:contextualSpacing/>
        <w:rPr>
          <w:color w:val="000000"/>
        </w:rPr>
      </w:pPr>
      <w:r w:rsidRPr="003B7071">
        <w:rPr>
          <w:color w:val="000000"/>
        </w:rPr>
        <w:t xml:space="preserve">* For multiple person certifications, all persons should be listed in the first sentence of the certification and all persons should sign and date the certification.  In addition, singular pronouns and possessive adjectives should be changed accordingly, </w:t>
      </w:r>
      <w:r w:rsidRPr="00CF5BF7">
        <w:rPr>
          <w:i/>
          <w:color w:val="000000"/>
        </w:rPr>
        <w:t>e.g.,</w:t>
      </w:r>
      <w:r w:rsidRPr="00B66BCE">
        <w:rPr>
          <w:color w:val="000000"/>
        </w:rPr>
        <w:t xml:space="preserve"> “I” should be changed to “we” and “my knowledge” should be changed to “our knowledge.”</w:t>
      </w:r>
    </w:p>
    <w:p w14:paraId="15EBBABA" w14:textId="77777777" w:rsidR="0018460C" w:rsidRPr="003B7071" w:rsidRDefault="0018460C" w:rsidP="0018460C">
      <w:pPr>
        <w:widowControl/>
        <w:contextualSpacing/>
        <w:rPr>
          <w:color w:val="000000"/>
        </w:rPr>
      </w:pPr>
    </w:p>
    <w:p w14:paraId="15EBBABB" w14:textId="77777777" w:rsidR="0018460C" w:rsidRPr="003B7071" w:rsidRDefault="0018460C" w:rsidP="0018460C">
      <w:pPr>
        <w:widowControl/>
        <w:contextualSpacing/>
        <w:rPr>
          <w:color w:val="000000"/>
        </w:rPr>
      </w:pPr>
    </w:p>
    <w:p w14:paraId="15EBBABC" w14:textId="77777777" w:rsidR="0018460C" w:rsidRPr="00CF5BF7" w:rsidRDefault="0018460C" w:rsidP="0018460C">
      <w:pPr>
        <w:pStyle w:val="ListParagraph"/>
        <w:widowControl/>
        <w:numPr>
          <w:ilvl w:val="3"/>
          <w:numId w:val="17"/>
        </w:numPr>
        <w:autoSpaceDE/>
        <w:autoSpaceDN/>
        <w:adjustRightInd/>
        <w:ind w:left="720" w:hanging="720"/>
        <w:outlineLvl w:val="0"/>
        <w:rPr>
          <w:color w:val="000000"/>
        </w:rPr>
      </w:pPr>
      <w:r w:rsidRPr="00CF5BF7">
        <w:rPr>
          <w:b/>
          <w:bCs/>
          <w:color w:val="000000"/>
        </w:rPr>
        <w:t>GOVERNMENT CERTIFICATION:**</w:t>
      </w:r>
    </w:p>
    <w:p w14:paraId="15EBBABD" w14:textId="77777777" w:rsidR="0018460C" w:rsidRPr="00B66BCE" w:rsidRDefault="0018460C" w:rsidP="0018460C">
      <w:pPr>
        <w:widowControl/>
        <w:contextualSpacing/>
        <w:rPr>
          <w:color w:val="000000"/>
        </w:rPr>
      </w:pPr>
    </w:p>
    <w:p w14:paraId="15EBBABE" w14:textId="77777777" w:rsidR="0018460C" w:rsidRPr="003B7071" w:rsidRDefault="0018460C" w:rsidP="0018460C">
      <w:pPr>
        <w:widowControl/>
        <w:contextualSpacing/>
        <w:rPr>
          <w:color w:val="000000"/>
        </w:rPr>
      </w:pPr>
      <w:r w:rsidRPr="00B66BCE">
        <w:rPr>
          <w:color w:val="000000"/>
        </w:rPr>
        <w:t xml:space="preserve">I, </w:t>
      </w:r>
      <w:r w:rsidRPr="003B7071">
        <w:rPr>
          <w:b/>
          <w:bCs/>
          <w:color w:val="000000"/>
        </w:rPr>
        <w:t>(PRINTED NAME AND TITLE)</w:t>
      </w:r>
      <w:r w:rsidRPr="003B7071">
        <w:rPr>
          <w:color w:val="000000"/>
        </w:rPr>
        <w:t xml:space="preserve">, currently employed by </w:t>
      </w:r>
      <w:r w:rsidRPr="003B7071">
        <w:rPr>
          <w:bCs/>
          <w:color w:val="000000"/>
        </w:rPr>
        <w:t>the government of</w:t>
      </w:r>
      <w:r w:rsidRPr="003B7071">
        <w:rPr>
          <w:b/>
          <w:bCs/>
          <w:color w:val="000000"/>
        </w:rPr>
        <w:t xml:space="preserve"> (COUNTRY)</w:t>
      </w:r>
      <w:r w:rsidRPr="003B7071">
        <w:rPr>
          <w:bCs/>
          <w:color w:val="000000"/>
        </w:rPr>
        <w:t>,</w:t>
      </w:r>
      <w:r w:rsidRPr="003B7071">
        <w:rPr>
          <w:b/>
          <w:bCs/>
          <w:color w:val="000000"/>
        </w:rPr>
        <w:t xml:space="preserve"> </w:t>
      </w:r>
      <w:r w:rsidRPr="003B7071">
        <w:rPr>
          <w:color w:val="000000"/>
        </w:rPr>
        <w:t xml:space="preserve">certify that I prepared or otherwise supervised the preparation of the attached submission of </w:t>
      </w:r>
      <w:r w:rsidRPr="003B7071">
        <w:rPr>
          <w:b/>
          <w:bCs/>
          <w:color w:val="000000"/>
        </w:rPr>
        <w:t xml:space="preserve">(IDENTIFY THE SPECIFIC SUBMISSION BY TITLE) due on (DATE) OR filed on (DATE) </w:t>
      </w:r>
      <w:r w:rsidRPr="003B7071">
        <w:rPr>
          <w:color w:val="000000"/>
        </w:rPr>
        <w:t xml:space="preserve">pursuant to the </w:t>
      </w:r>
      <w:r w:rsidRPr="003B7071">
        <w:rPr>
          <w:b/>
          <w:bCs/>
          <w:color w:val="000000"/>
        </w:rPr>
        <w:t xml:space="preserve">(INSERT ONE OF THE FOLLOWING OPTIONS IN { }: {THE (ANTIDUMPING OR COUNTERVAILING) DUTY </w:t>
      </w:r>
      <w:r w:rsidR="00EB5A91">
        <w:rPr>
          <w:b/>
          <w:bCs/>
          <w:color w:val="000000"/>
        </w:rPr>
        <w:t>INVESTIGATION</w:t>
      </w:r>
      <w:r w:rsidRPr="003B7071">
        <w:rPr>
          <w:b/>
          <w:bCs/>
          <w:color w:val="000000"/>
        </w:rPr>
        <w:t xml:space="preserve"> OF (PRODUCT) FROM (COUNTRY) (CASE NUMBER)} or {THE (DATES OF PERIOD OF REVIEW) (ADMINISTRATIVE OR NEW SHIPPER) REVIEW UNDER THE (ANTIDUMPING OR COUNTERVAILING) DUTY ORDER ON (PRODUCT) FROM (COUNTRY) (CASE NUMBER)} or {THE (SUNSET REVIEW OR CHANGED CIRCUMSTANCE REVIEW OR SCOPE RULING OR CIRCUMVENTION INQUIRY) OF THE (ANTIDUMPING OR COUNTERVAILING) DUTY ORDER ON (PRODUCT) FROM (COUNTRY) (CASE NUMBER)})</w:t>
      </w:r>
      <w:r w:rsidRPr="003B7071">
        <w:rPr>
          <w:bCs/>
          <w:color w:val="000000"/>
        </w:rPr>
        <w:t>.</w:t>
      </w:r>
      <w:r w:rsidRPr="003B7071">
        <w:rPr>
          <w:b/>
          <w:bCs/>
          <w:color w:val="000000"/>
        </w:rPr>
        <w:t xml:space="preserve">  </w:t>
      </w:r>
      <w:r w:rsidRPr="003B7071">
        <w:rPr>
          <w:color w:val="000000"/>
        </w:rPr>
        <w:t xml:space="preserve">I certify that the public information and any business proprietary information of the government of </w:t>
      </w:r>
      <w:r w:rsidRPr="003B7071">
        <w:rPr>
          <w:b/>
          <w:color w:val="000000"/>
        </w:rPr>
        <w:t>(COUNTRY)</w:t>
      </w:r>
      <w:r w:rsidRPr="003B7071">
        <w:rPr>
          <w:color w:val="000000"/>
        </w:rPr>
        <w:t xml:space="preserve"> contained in this submission is accurate and complete to the best of my knowledge.  I am aware that the information contained in this submission may be subject to verification or corroboration (as appropriate) by the U.S. Department of Commerce.  In addition, I am aware that, even if this submission may be withdrawn from the record of the AD/CVD proceeding, the U.S. Department of Commerce may preserve this submission, including a business proprietary submission, for purposes of determining the accuracy of this certification.  I certify that a copy of this signed certification will be filed with this submission to the U.S. Department of Commerce.</w:t>
      </w:r>
    </w:p>
    <w:p w14:paraId="15EBBABF" w14:textId="77777777" w:rsidR="0018460C" w:rsidRPr="003B7071" w:rsidRDefault="0018460C" w:rsidP="0018460C">
      <w:pPr>
        <w:widowControl/>
        <w:contextualSpacing/>
        <w:rPr>
          <w:color w:val="000000"/>
        </w:rPr>
      </w:pPr>
    </w:p>
    <w:p w14:paraId="15EBBAC0" w14:textId="77777777" w:rsidR="0018460C" w:rsidRPr="003B7071" w:rsidRDefault="0018460C" w:rsidP="0018460C">
      <w:pPr>
        <w:widowControl/>
        <w:contextualSpacing/>
        <w:outlineLvl w:val="0"/>
        <w:rPr>
          <w:color w:val="000000"/>
        </w:rPr>
      </w:pPr>
      <w:r w:rsidRPr="003B7071">
        <w:rPr>
          <w:b/>
          <w:bCs/>
          <w:color w:val="000000"/>
        </w:rPr>
        <w:t>Signature:  ______________________</w:t>
      </w:r>
    </w:p>
    <w:p w14:paraId="15EBBAC1" w14:textId="77777777" w:rsidR="0018460C" w:rsidRPr="003B7071" w:rsidRDefault="0018460C" w:rsidP="0018460C">
      <w:pPr>
        <w:widowControl/>
        <w:contextualSpacing/>
        <w:rPr>
          <w:color w:val="000000"/>
        </w:rPr>
      </w:pPr>
      <w:r w:rsidRPr="003B7071">
        <w:rPr>
          <w:b/>
          <w:bCs/>
          <w:color w:val="000000"/>
        </w:rPr>
        <w:t xml:space="preserve">Date: </w:t>
      </w:r>
      <w:r w:rsidRPr="003B7071">
        <w:rPr>
          <w:color w:val="000000"/>
        </w:rPr>
        <w:t xml:space="preserve"> ________________________</w:t>
      </w:r>
    </w:p>
    <w:p w14:paraId="15EBBAC2" w14:textId="77777777" w:rsidR="0018460C" w:rsidRPr="003B7071" w:rsidRDefault="0018460C" w:rsidP="0018460C">
      <w:pPr>
        <w:widowControl/>
        <w:contextualSpacing/>
        <w:rPr>
          <w:color w:val="000000"/>
        </w:rPr>
      </w:pPr>
    </w:p>
    <w:p w14:paraId="15EBBAC3" w14:textId="77777777" w:rsidR="0018460C" w:rsidRPr="003B7071" w:rsidRDefault="0018460C" w:rsidP="0018460C">
      <w:pPr>
        <w:widowControl/>
        <w:contextualSpacing/>
        <w:rPr>
          <w:color w:val="000000"/>
        </w:rPr>
      </w:pPr>
      <w:r w:rsidRPr="003B7071">
        <w:rPr>
          <w:color w:val="000000"/>
        </w:rPr>
        <w:t xml:space="preserve">** For multiple person certifications, all persons should be listed in the first sentence of the certification and all persons should sign and date the certification.  In addition, singular pronouns and possessive adjectives should be changed accordingly, </w:t>
      </w:r>
      <w:r w:rsidRPr="00CF5BF7">
        <w:rPr>
          <w:i/>
          <w:color w:val="000000"/>
        </w:rPr>
        <w:t>e.g.,</w:t>
      </w:r>
      <w:r w:rsidRPr="00B66BCE">
        <w:rPr>
          <w:color w:val="000000"/>
        </w:rPr>
        <w:t xml:space="preserve"> “I” should be changed to “we” and “my knowledge” should be changed to “our knowledge.”</w:t>
      </w:r>
    </w:p>
    <w:p w14:paraId="15EBBAC4" w14:textId="77777777" w:rsidR="0018460C" w:rsidRPr="003B7071" w:rsidRDefault="0018460C" w:rsidP="0018460C">
      <w:pPr>
        <w:widowControl/>
        <w:contextualSpacing/>
        <w:rPr>
          <w:b/>
          <w:bCs/>
          <w:color w:val="000000"/>
        </w:rPr>
      </w:pPr>
    </w:p>
    <w:p w14:paraId="15EBBAC5" w14:textId="77777777" w:rsidR="0018460C" w:rsidRPr="003B7071" w:rsidRDefault="0018460C" w:rsidP="0018460C">
      <w:pPr>
        <w:keepNext/>
        <w:widowControl/>
        <w:contextualSpacing/>
        <w:outlineLvl w:val="0"/>
        <w:rPr>
          <w:color w:val="000000"/>
        </w:rPr>
      </w:pPr>
      <w:r w:rsidRPr="003B7071">
        <w:rPr>
          <w:color w:val="000000"/>
        </w:rPr>
        <w:lastRenderedPageBreak/>
        <w:t>(2) For the legal counsel or other representative:</w:t>
      </w:r>
    </w:p>
    <w:p w14:paraId="15EBBAC6" w14:textId="77777777" w:rsidR="0018460C" w:rsidRPr="003B7071" w:rsidRDefault="0018460C" w:rsidP="0018460C">
      <w:pPr>
        <w:keepNext/>
        <w:widowControl/>
        <w:ind w:left="360"/>
        <w:contextualSpacing/>
        <w:outlineLvl w:val="0"/>
        <w:rPr>
          <w:b/>
          <w:bCs/>
          <w:color w:val="000000"/>
        </w:rPr>
      </w:pPr>
    </w:p>
    <w:p w14:paraId="15EBBAC7" w14:textId="77777777" w:rsidR="0018460C" w:rsidRPr="003B7071" w:rsidRDefault="0018460C" w:rsidP="0018460C">
      <w:pPr>
        <w:keepNext/>
        <w:widowControl/>
        <w:ind w:left="720"/>
        <w:contextualSpacing/>
        <w:outlineLvl w:val="0"/>
        <w:rPr>
          <w:color w:val="000000"/>
        </w:rPr>
      </w:pPr>
      <w:r w:rsidRPr="003B7071">
        <w:rPr>
          <w:b/>
          <w:bCs/>
          <w:color w:val="000000"/>
        </w:rPr>
        <w:t>REPRESENTATIVE CERTIFICATION:</w:t>
      </w:r>
      <w:r w:rsidRPr="003B7071">
        <w:rPr>
          <w:color w:val="000000"/>
        </w:rPr>
        <w:t>***</w:t>
      </w:r>
    </w:p>
    <w:p w14:paraId="15EBBAC8" w14:textId="77777777" w:rsidR="0018460C" w:rsidRPr="003B7071" w:rsidRDefault="0018460C" w:rsidP="0018460C">
      <w:pPr>
        <w:keepNext/>
        <w:widowControl/>
        <w:contextualSpacing/>
        <w:rPr>
          <w:color w:val="000000"/>
        </w:rPr>
      </w:pPr>
    </w:p>
    <w:p w14:paraId="15EBBAC9" w14:textId="77777777" w:rsidR="0018460C" w:rsidRPr="003B7071" w:rsidRDefault="0018460C" w:rsidP="0018460C">
      <w:pPr>
        <w:widowControl/>
        <w:contextualSpacing/>
        <w:rPr>
          <w:color w:val="000000"/>
        </w:rPr>
      </w:pPr>
      <w:r w:rsidRPr="003B7071">
        <w:rPr>
          <w:color w:val="000000"/>
        </w:rPr>
        <w:t xml:space="preserve">I, </w:t>
      </w:r>
      <w:r w:rsidRPr="003B7071">
        <w:rPr>
          <w:b/>
          <w:bCs/>
          <w:color w:val="000000"/>
        </w:rPr>
        <w:t>(PRINTED NAME)</w:t>
      </w:r>
      <w:r w:rsidRPr="003B7071">
        <w:rPr>
          <w:bCs/>
          <w:color w:val="000000"/>
        </w:rPr>
        <w:t>,</w:t>
      </w:r>
      <w:r w:rsidRPr="003B7071">
        <w:rPr>
          <w:b/>
          <w:bCs/>
          <w:color w:val="000000"/>
        </w:rPr>
        <w:t xml:space="preserve"> </w:t>
      </w:r>
      <w:r w:rsidRPr="003B7071">
        <w:rPr>
          <w:color w:val="000000"/>
        </w:rPr>
        <w:t xml:space="preserve">with </w:t>
      </w:r>
      <w:r w:rsidRPr="003B7071">
        <w:rPr>
          <w:b/>
          <w:bCs/>
          <w:color w:val="000000"/>
        </w:rPr>
        <w:t>(LAW FIRM or OTHER FIRM)</w:t>
      </w:r>
      <w:r w:rsidRPr="003B7071">
        <w:rPr>
          <w:bCs/>
          <w:color w:val="000000"/>
        </w:rPr>
        <w:t>,</w:t>
      </w:r>
      <w:r w:rsidRPr="003B7071">
        <w:rPr>
          <w:b/>
          <w:bCs/>
          <w:color w:val="000000"/>
        </w:rPr>
        <w:t xml:space="preserve"> (INSERT ONE OF THE FOLLOWING OPTIONS IN { }: {COUNSEL TO} or {REPRESENTATIVE OF</w:t>
      </w:r>
      <w:r w:rsidRPr="003B7071">
        <w:rPr>
          <w:b/>
          <w:color w:val="000000"/>
        </w:rPr>
        <w:t>})</w:t>
      </w:r>
      <w:r w:rsidRPr="003B7071">
        <w:rPr>
          <w:color w:val="000000"/>
        </w:rPr>
        <w:t xml:space="preserve"> </w:t>
      </w:r>
      <w:r w:rsidRPr="003B7071">
        <w:rPr>
          <w:b/>
          <w:bCs/>
          <w:color w:val="000000"/>
        </w:rPr>
        <w:t>(COMPANY NAME, OR GOVERNMENT OF COUNTRY, OR NAME OF ANOTHER PARTY)</w:t>
      </w:r>
      <w:r w:rsidRPr="003B7071">
        <w:rPr>
          <w:color w:val="000000"/>
        </w:rPr>
        <w:t xml:space="preserve">, certify that I have read the attached submission of </w:t>
      </w:r>
      <w:r w:rsidRPr="003B7071">
        <w:rPr>
          <w:b/>
          <w:bCs/>
          <w:color w:val="000000"/>
        </w:rPr>
        <w:t xml:space="preserve">(IDENTIFY THE SPECIFIC SUBMISSION BY TITLE) due on (DATE) OR filed on (DATE) </w:t>
      </w:r>
      <w:r w:rsidRPr="003B7071">
        <w:rPr>
          <w:color w:val="000000"/>
        </w:rPr>
        <w:t xml:space="preserve">pursuant to the </w:t>
      </w:r>
      <w:r w:rsidRPr="003B7071">
        <w:rPr>
          <w:b/>
          <w:bCs/>
          <w:color w:val="000000"/>
        </w:rPr>
        <w:t xml:space="preserve">(INSERT ONE OF THE FOLLOWING OPTIONS IN { }:  {THE (ANTIDUMPING OR COUNTERVAILING DUTY) </w:t>
      </w:r>
      <w:r w:rsidR="00EB5A91">
        <w:rPr>
          <w:b/>
          <w:bCs/>
          <w:color w:val="000000"/>
        </w:rPr>
        <w:t>INVESTIGATION</w:t>
      </w:r>
      <w:r w:rsidRPr="003B7071">
        <w:rPr>
          <w:b/>
          <w:bCs/>
          <w:color w:val="000000"/>
        </w:rPr>
        <w:t xml:space="preserve"> OF (PRODUCT) FROM (COUNTRY) (CASE NUMBER)} or {THE (DATES OF PERIOD OF REVIEW) (ADMINISTRATIVE OR NEW SHIPPER) REVIEW UNDER THE (ANTIDUMPING OR COUNTERVAILING) DUTY ORDER ON (PRODUCT) FROM (COUNTRY) (CASE NUMBER)} or {THE (SUNSET REVIEW OR CHANGED CIRCUMSTANCE REVIEW OR SCOPE RULING OR CIRCUMVENTION INQUIRY) OF THE (ANTIDUMPING OR COUNTERVAILING) DUTY ORDER ON (PRODUCT) FROM (COUNTRY) (CASE NUMBER)})</w:t>
      </w:r>
      <w:r w:rsidRPr="003B7071">
        <w:rPr>
          <w:bCs/>
          <w:color w:val="000000"/>
        </w:rPr>
        <w:t>.</w:t>
      </w:r>
      <w:r w:rsidRPr="003B7071">
        <w:rPr>
          <w:b/>
          <w:bCs/>
          <w:color w:val="000000"/>
        </w:rPr>
        <w:t xml:space="preserve">  </w:t>
      </w:r>
      <w:r w:rsidRPr="003B7071">
        <w:rPr>
          <w:color w:val="000000"/>
        </w:rPr>
        <w:t xml:space="preserve">In my capacity as </w:t>
      </w:r>
      <w:r w:rsidRPr="003B7071">
        <w:rPr>
          <w:b/>
          <w:color w:val="000000"/>
        </w:rPr>
        <w:t>(INSERT ONE OF THE FOLLOWING OPTIONS IN { }: {COUNSEL} or {ADVISER, PREPARER, OR REVIEWER})</w:t>
      </w:r>
      <w:r w:rsidRPr="003B7071">
        <w:rPr>
          <w:color w:val="000000"/>
        </w:rPr>
        <w:t xml:space="preserve"> of this submission, I certify that the information contained in this submission is accurate and complete to the best of my knowledge.  I am aware that U.S. law (including, but not limited to, 18 U.S.C. 1001) imposes criminal sanctions on individuals who knowingly and willfully make material false statements to the U.S. Government.  In addition, I am aware that, even if this submission may be withdrawn from the record of the AD/CVD proceeding, the U.S. Department of Commerce may preserve this submission, including a business proprietary submission, for purposes of determining the accuracy of this certification.  I certify that a copy of this signed certification will be filed with this submission to the U.S. Department of Commerce.</w:t>
      </w:r>
    </w:p>
    <w:p w14:paraId="15EBBACA" w14:textId="77777777" w:rsidR="0018460C" w:rsidRPr="003B7071" w:rsidRDefault="0018460C" w:rsidP="0018460C">
      <w:pPr>
        <w:widowControl/>
        <w:contextualSpacing/>
        <w:rPr>
          <w:color w:val="000000"/>
        </w:rPr>
      </w:pPr>
    </w:p>
    <w:p w14:paraId="15EBBACB" w14:textId="77777777" w:rsidR="0018460C" w:rsidRPr="003B7071" w:rsidRDefault="0018460C" w:rsidP="0018460C">
      <w:pPr>
        <w:widowControl/>
        <w:contextualSpacing/>
        <w:outlineLvl w:val="0"/>
        <w:rPr>
          <w:color w:val="000000"/>
        </w:rPr>
      </w:pPr>
      <w:r w:rsidRPr="003B7071">
        <w:rPr>
          <w:b/>
          <w:bCs/>
          <w:color w:val="000000"/>
        </w:rPr>
        <w:t xml:space="preserve">Signature: </w:t>
      </w:r>
      <w:r w:rsidRPr="003B7071">
        <w:rPr>
          <w:color w:val="000000"/>
        </w:rPr>
        <w:t>______________________</w:t>
      </w:r>
    </w:p>
    <w:p w14:paraId="15EBBACC" w14:textId="77777777" w:rsidR="0018460C" w:rsidRPr="003B7071" w:rsidRDefault="0018460C" w:rsidP="0018460C">
      <w:pPr>
        <w:widowControl/>
        <w:contextualSpacing/>
        <w:rPr>
          <w:color w:val="000000"/>
        </w:rPr>
      </w:pPr>
      <w:r w:rsidRPr="003B7071">
        <w:rPr>
          <w:b/>
          <w:bCs/>
          <w:color w:val="000000"/>
        </w:rPr>
        <w:t xml:space="preserve">Date: </w:t>
      </w:r>
      <w:r w:rsidRPr="003B7071">
        <w:rPr>
          <w:color w:val="000000"/>
        </w:rPr>
        <w:t>__________________________</w:t>
      </w:r>
    </w:p>
    <w:p w14:paraId="15EBBACD" w14:textId="77777777" w:rsidR="0018460C" w:rsidRPr="003B7071" w:rsidRDefault="0018460C" w:rsidP="0018460C">
      <w:pPr>
        <w:widowControl/>
        <w:contextualSpacing/>
        <w:rPr>
          <w:color w:val="000000"/>
        </w:rPr>
      </w:pPr>
    </w:p>
    <w:p w14:paraId="15EBBACE" w14:textId="77777777" w:rsidR="0018460C" w:rsidRPr="00B66BCE" w:rsidRDefault="0018460C" w:rsidP="0018460C">
      <w:pPr>
        <w:widowControl/>
        <w:contextualSpacing/>
        <w:rPr>
          <w:color w:val="000000"/>
        </w:rPr>
      </w:pPr>
      <w:r w:rsidRPr="003B7071">
        <w:rPr>
          <w:color w:val="000000"/>
        </w:rPr>
        <w:t xml:space="preserve">*** For multiple representative certifications, all representatives and their firms should be listed in the first sentence of the certification and all representatives should sign and date the certification.  In addition, singular pronouns and possessive adjectives should be changed accordingly, </w:t>
      </w:r>
      <w:r w:rsidRPr="00CF5BF7">
        <w:rPr>
          <w:i/>
          <w:color w:val="000000"/>
        </w:rPr>
        <w:t>e.g.,</w:t>
      </w:r>
      <w:r w:rsidRPr="00B66BCE">
        <w:rPr>
          <w:color w:val="000000"/>
        </w:rPr>
        <w:t xml:space="preserve"> “I” should be changed to “we” and “my knowledge” should be changed to “our knowledge.”</w:t>
      </w:r>
    </w:p>
    <w:p w14:paraId="15EBBACF" w14:textId="77777777" w:rsidR="0018460C" w:rsidRPr="003B7071" w:rsidRDefault="0018460C" w:rsidP="0018460C">
      <w:pPr>
        <w:widowControl/>
        <w:contextualSpacing/>
        <w:rPr>
          <w:color w:val="000000"/>
        </w:rPr>
      </w:pPr>
    </w:p>
    <w:p w14:paraId="15EBBAD0" w14:textId="77777777" w:rsidR="0018460C" w:rsidRPr="003B7071" w:rsidRDefault="0018460C" w:rsidP="0018460C">
      <w:pPr>
        <w:widowControl/>
        <w:rPr>
          <w:b/>
          <w:bCs/>
        </w:rPr>
      </w:pPr>
      <w:r w:rsidRPr="003B7071">
        <w:rPr>
          <w:b/>
          <w:bCs/>
        </w:rPr>
        <w:br w:type="page"/>
      </w:r>
    </w:p>
    <w:p w14:paraId="15EBBAD1" w14:textId="77777777" w:rsidR="0018460C" w:rsidRDefault="0018460C" w:rsidP="0018460C">
      <w:pPr>
        <w:widowControl/>
        <w:spacing w:line="480" w:lineRule="auto"/>
        <w:jc w:val="center"/>
        <w:rPr>
          <w:b/>
          <w:bCs/>
        </w:rPr>
      </w:pPr>
      <w:r w:rsidRPr="003B7071">
        <w:rPr>
          <w:b/>
          <w:bCs/>
        </w:rPr>
        <w:lastRenderedPageBreak/>
        <w:t>CERTIFICATE OF SERVICE</w:t>
      </w:r>
    </w:p>
    <w:p w14:paraId="15EBBAD2" w14:textId="77777777" w:rsidR="0018460C" w:rsidRPr="003B7071" w:rsidRDefault="0018460C" w:rsidP="0018460C">
      <w:pPr>
        <w:widowControl/>
        <w:spacing w:line="480" w:lineRule="auto"/>
        <w:jc w:val="center"/>
      </w:pPr>
    </w:p>
    <w:p w14:paraId="15EBBAD3" w14:textId="77777777" w:rsidR="0018460C" w:rsidRPr="003B7071" w:rsidRDefault="0018460C" w:rsidP="0018460C">
      <w:pPr>
        <w:widowControl/>
        <w:spacing w:line="480" w:lineRule="auto"/>
      </w:pPr>
      <w:r w:rsidRPr="003B7071">
        <w:t>I, _______________________, hereby certify that a copy of the</w:t>
      </w:r>
    </w:p>
    <w:p w14:paraId="15EBBAD4" w14:textId="77777777" w:rsidR="0018460C" w:rsidRPr="003B7071" w:rsidRDefault="0018460C" w:rsidP="0018460C">
      <w:pPr>
        <w:widowControl/>
        <w:spacing w:line="480" w:lineRule="auto"/>
      </w:pPr>
      <w:r w:rsidRPr="003B7071">
        <w:t xml:space="preserve">  (name of certifying official)</w:t>
      </w:r>
    </w:p>
    <w:p w14:paraId="15EBBAD5" w14:textId="77777777" w:rsidR="0018460C" w:rsidRPr="003B7071" w:rsidRDefault="0018460C" w:rsidP="0018460C">
      <w:pPr>
        <w:widowControl/>
        <w:spacing w:line="480" w:lineRule="auto"/>
      </w:pPr>
      <w:r w:rsidRPr="003B7071">
        <w:t>foregoing submission on behalf of ____________________________,</w:t>
      </w:r>
    </w:p>
    <w:p w14:paraId="15EBBAD6" w14:textId="77777777" w:rsidR="0018460C" w:rsidRPr="003B7071" w:rsidRDefault="0018460C" w:rsidP="0018460C">
      <w:pPr>
        <w:widowControl/>
        <w:spacing w:line="480" w:lineRule="auto"/>
      </w:pPr>
      <w:r w:rsidRPr="003B7071">
        <w:t xml:space="preserve">                                                                    (company name)</w:t>
      </w:r>
    </w:p>
    <w:p w14:paraId="15EBBAD8" w14:textId="1496FEBF" w:rsidR="0018460C" w:rsidRPr="003B7071" w:rsidRDefault="0018460C" w:rsidP="00561B2E">
      <w:pPr>
        <w:widowControl/>
        <w:spacing w:line="480" w:lineRule="auto"/>
      </w:pPr>
      <w:r w:rsidRPr="003B7071">
        <w:t xml:space="preserve">dated _________________, was served </w:t>
      </w:r>
      <w:r w:rsidR="00561B2E" w:rsidRPr="00AD504C">
        <w:t xml:space="preserve">by </w:t>
      </w:r>
      <w:r w:rsidR="00561B2E">
        <w:t xml:space="preserve">______________  (state the method of service used, </w:t>
      </w:r>
      <w:r w:rsidR="00561B2E" w:rsidRPr="00DA2DFE">
        <w:rPr>
          <w:i/>
          <w:iCs/>
        </w:rPr>
        <w:t>e.g.</w:t>
      </w:r>
      <w:r w:rsidR="00561B2E">
        <w:t xml:space="preserve">, via ACCESS, by secure electronic transmission, by </w:t>
      </w:r>
      <w:r w:rsidR="00561B2E" w:rsidRPr="00AD504C">
        <w:t>first class mail</w:t>
      </w:r>
      <w:r w:rsidR="00561B2E">
        <w:t>,</w:t>
      </w:r>
      <w:r w:rsidR="00561B2E" w:rsidRPr="00AD504C">
        <w:t xml:space="preserve"> </w:t>
      </w:r>
      <w:r w:rsidR="00561B2E">
        <w:t xml:space="preserve">by email, </w:t>
      </w:r>
      <w:r w:rsidR="00561B2E" w:rsidRPr="00AD504C">
        <w:t>or by hand delivery</w:t>
      </w:r>
      <w:r w:rsidR="00561B2E">
        <w:t>)</w:t>
      </w:r>
      <w:r w:rsidR="00561B2E" w:rsidRPr="00AD504C">
        <w:t xml:space="preserve"> on the following parties</w:t>
      </w:r>
      <w:r w:rsidRPr="003B7071">
        <w:t>:</w:t>
      </w:r>
    </w:p>
    <w:p w14:paraId="15EBBAD9" w14:textId="77777777" w:rsidR="0018460C" w:rsidRPr="003B7071" w:rsidRDefault="0018460C" w:rsidP="0018460C">
      <w:pPr>
        <w:widowControl/>
        <w:spacing w:line="480" w:lineRule="auto"/>
      </w:pPr>
      <w:r w:rsidRPr="003B7071">
        <w:t>(Business Proprietary Version)</w:t>
      </w:r>
    </w:p>
    <w:p w14:paraId="15EBBADA" w14:textId="77777777" w:rsidR="0018460C" w:rsidRPr="003B7071" w:rsidRDefault="0018460C" w:rsidP="0018460C">
      <w:pPr>
        <w:widowControl/>
        <w:spacing w:line="480" w:lineRule="auto"/>
        <w:rPr>
          <w:u w:val="single"/>
        </w:rPr>
      </w:pPr>
      <w:r w:rsidRPr="003B7071">
        <w:rPr>
          <w:u w:val="single"/>
        </w:rPr>
        <w:t>On Behalf of</w:t>
      </w:r>
    </w:p>
    <w:p w14:paraId="15EBBADB" w14:textId="77777777" w:rsidR="0018460C" w:rsidRPr="003B7071" w:rsidRDefault="0018460C" w:rsidP="0018460C">
      <w:pPr>
        <w:widowControl/>
        <w:spacing w:line="480" w:lineRule="auto"/>
      </w:pPr>
      <w:r w:rsidRPr="003B7071">
        <w:t>Name and address</w:t>
      </w:r>
    </w:p>
    <w:p w14:paraId="15EBBADC" w14:textId="77777777" w:rsidR="0018460C" w:rsidRPr="003B7071" w:rsidRDefault="0018460C" w:rsidP="0018460C">
      <w:pPr>
        <w:widowControl/>
        <w:spacing w:line="480" w:lineRule="auto"/>
      </w:pPr>
      <w:r w:rsidRPr="003B7071">
        <w:t>(Public Version)</w:t>
      </w:r>
    </w:p>
    <w:p w14:paraId="15EBBADD" w14:textId="77777777" w:rsidR="0018460C" w:rsidRPr="003B7071" w:rsidRDefault="0018460C" w:rsidP="0018460C">
      <w:pPr>
        <w:widowControl/>
        <w:spacing w:line="480" w:lineRule="auto"/>
      </w:pPr>
      <w:r w:rsidRPr="003B7071">
        <w:rPr>
          <w:u w:val="single"/>
        </w:rPr>
        <w:t>On Behalf of</w:t>
      </w:r>
    </w:p>
    <w:p w14:paraId="15EBBADE" w14:textId="77777777" w:rsidR="0018460C" w:rsidRPr="003B7071" w:rsidRDefault="0018460C" w:rsidP="0018460C">
      <w:pPr>
        <w:widowControl/>
        <w:spacing w:line="480" w:lineRule="auto"/>
      </w:pPr>
      <w:r w:rsidRPr="003B7071">
        <w:t>Name and address</w:t>
      </w:r>
    </w:p>
    <w:p w14:paraId="15EBBADF" w14:textId="77777777" w:rsidR="0018460C" w:rsidRPr="003B7071" w:rsidRDefault="0018460C" w:rsidP="0018460C">
      <w:pPr>
        <w:widowControl/>
        <w:tabs>
          <w:tab w:val="center" w:pos="4680"/>
        </w:tabs>
        <w:spacing w:line="480" w:lineRule="auto"/>
      </w:pPr>
      <w:r w:rsidRPr="003B7071">
        <w:tab/>
        <w:t>__________________________________</w:t>
      </w:r>
    </w:p>
    <w:p w14:paraId="15EBBAE0" w14:textId="77777777" w:rsidR="00942124" w:rsidRPr="0018460C" w:rsidRDefault="0018460C" w:rsidP="0018460C">
      <w:pPr>
        <w:widowControl/>
        <w:tabs>
          <w:tab w:val="center" w:pos="4680"/>
        </w:tabs>
        <w:spacing w:line="480" w:lineRule="auto"/>
      </w:pPr>
      <w:r w:rsidRPr="003B7071">
        <w:tab/>
        <w:t>(Signature of Certifying Official)</w:t>
      </w:r>
    </w:p>
    <w:sectPr w:rsidR="00942124" w:rsidRPr="0018460C" w:rsidSect="00456E8B">
      <w:headerReference w:type="default" r:id="rId31"/>
      <w:footerReference w:type="default" r:id="rId32"/>
      <w:pgSz w:w="12240" w:h="15840"/>
      <w:pgMar w:top="1440" w:right="1440" w:bottom="1440" w:left="1350" w:header="720" w:footer="1440" w:gutter="0"/>
      <w:pgNumType w:start="1"/>
      <w:cols w:space="720"/>
      <w:noEndnote/>
      <w:titlePg/>
      <w:docGrid w:linePitch="326"/>
    </w:sectPr>
  </w:body>
</w:document>
</file>

<file path=word/comments.xml><?xml version="1.0" encoding="utf-8"?>
<w:comment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comment w:id="0" w:author="Isaac Diiorio (Contractor)" w:date="2026-08-24T14:30:00Z" w:initials="ID">
    <w:p w14:paraId="68DF01B7" w14:textId="70E4A591" w:rsidR="00466C92" w:rsidRDefault="00BD7D35" w:rsidP="00466C92">
      <w:pPr>
        <w:pStyle w:val="CommentText"/>
      </w:pPr>
      <w:r>
        <w:rPr>
          <w:rStyle w:val="CommentReference"/>
        </w:rPr>
        <w:annotationRef/>
      </w:r>
      <w:r w:rsidR="00466C92">
        <w:fldChar w:fldCharType="begin"/>
      </w:r>
      <w:r w:rsidR="00466C92">
        <w:instrText>HYPERLINK "mailto:Evangeline.Keenan@trade.gov"</w:instrText>
      </w:r>
      <w:bookmarkStart w:id="1" w:name="_@_F1E658BFE0EC4E6C85BE00E8D7B75846Z"/>
      <w:r w:rsidR="00466C92">
        <w:fldChar w:fldCharType="separate"/>
      </w:r>
      <w:bookmarkEnd w:id="1"/>
      <w:r w:rsidR="00466C92" w:rsidRPr="00466C92">
        <w:rPr>
          <w:rStyle w:val="Mention"/>
          <w:noProof/>
        </w:rPr>
        <w:t>@Evangeline Keenan (Federal)</w:t>
      </w:r>
      <w:r w:rsidR="00466C92">
        <w:fldChar w:fldCharType="end"/>
      </w:r>
      <w:r w:rsidR="00466C92">
        <w:t xml:space="preserve"> Please confirm that this is acceptable to change.  See the comment above for how the old QV questionnaire was formatted - that link no longer exists.  The language I inputted here is taken from the other questionnaires.</w:t>
      </w:r>
    </w:p>
  </w:comment>
</w:comments>
</file>

<file path=word/commentsExtended.xml><?xml version="1.0" encoding="utf-8"?>
<w15:commentsEx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15:commentEx w15:paraId="68DF01B7" w15:done="0"/>
</w15:commentsEx>
</file>

<file path=word/commentsExtensible.xml><?xml version="1.0" encoding="utf-8"?>
<w16cex:commentsExtensible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cr="http://schemas.microsoft.com/office/comments/2020/reactions"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cr w16du wp14">
  <w16cex:commentExtensible w16cex:durableId="62C8C27F" w16cex:dateUtc="2026-08-24T18:30:00Z"/>
</w16cex:commentsExtensible>
</file>

<file path=word/commentsIds.xml><?xml version="1.0" encoding="utf-8"?>
<w16cid:commentsId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16cid:commentId w16cid:paraId="68DF01B7" w16cid:durableId="62C8C27F"/>
</w16cid:commentsIds>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68E42AAA" w14:textId="77777777" w:rsidR="003B62F0" w:rsidRDefault="003B62F0" w:rsidP="00942124">
      <w:r>
        <w:separator/>
      </w:r>
    </w:p>
  </w:endnote>
  <w:endnote w:type="continuationSeparator" w:id="0">
    <w:p w14:paraId="51DB62F4" w14:textId="77777777" w:rsidR="003B62F0" w:rsidRDefault="003B62F0" w:rsidP="00942124">
      <w:r>
        <w:continuationSeparator/>
      </w:r>
    </w:p>
  </w:endnote>
  <w:endnote w:type="continuationNotice" w:id="1">
    <w:p w14:paraId="2CD02FB4" w14:textId="77777777" w:rsidR="003B62F0" w:rsidRDefault="003B62F0"/>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libri">
    <w:panose1 w:val="020F0502020204030204"/>
    <w:charset w:val="00"/>
    <w:family w:val="swiss"/>
    <w:pitch w:val="variable"/>
    <w:sig w:usb0="E4002EFF" w:usb1="C200247B" w:usb2="00000009" w:usb3="00000000" w:csb0="000001FF" w:csb1="00000000"/>
  </w:font>
  <w:font w:name="Shruti">
    <w:panose1 w:val="02000500000000000000"/>
    <w:charset w:val="00"/>
    <w:family w:val="swiss"/>
    <w:pitch w:val="variable"/>
    <w:sig w:usb0="00040003" w:usb1="00000000" w:usb2="00000000" w:usb3="00000000" w:csb0="00000001" w:csb1="00000000"/>
  </w:font>
  <w:font w:name="Tahoma">
    <w:panose1 w:val="020B0604030504040204"/>
    <w:charset w:val="00"/>
    <w:family w:val="swiss"/>
    <w:pitch w:val="variable"/>
    <w:sig w:usb0="E1002EFF" w:usb1="C000605B" w:usb2="00000029" w:usb3="00000000" w:csb0="000101FF" w:csb1="00000000"/>
  </w:font>
  <w:font w:name="Segoe UI">
    <w:panose1 w:val="020B0502040204020203"/>
    <w:charset w:val="00"/>
    <w:family w:val="swiss"/>
    <w:pitch w:val="variable"/>
    <w:sig w:usb0="E4002EFF" w:usb1="C000E47F" w:usb2="00000009" w:usb3="00000000" w:csb0="000001FF" w:csb1="00000000"/>
  </w:font>
  <w:font w:name="SimSun">
    <w:altName w:val="宋体"/>
    <w:panose1 w:val="02010600030101010101"/>
    <w:charset w:val="86"/>
    <w:family w:val="auto"/>
    <w:pitch w:val="variable"/>
    <w:sig w:usb0="00000203" w:usb1="288F0000" w:usb2="00000016" w:usb3="00000000" w:csb0="00040001" w:csb1="00000000"/>
  </w:font>
  <w:font w:name="Cambria">
    <w:panose1 w:val="02040503050406030204"/>
    <w:charset w:val="00"/>
    <w:family w:val="roman"/>
    <w:pitch w:val="variable"/>
    <w:sig w:usb0="E00006FF" w:usb1="420024FF" w:usb2="02000000" w:usb3="00000000" w:csb0="000001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5EBBAE8" w14:textId="77777777" w:rsidR="00A60EF9" w:rsidRDefault="00A60EF9">
    <w:pPr>
      <w:pStyle w:val="Footer"/>
    </w:pPr>
    <w:r>
      <w:rPr>
        <w:noProof/>
      </w:rPr>
      <w:drawing>
        <wp:anchor distT="0" distB="0" distL="114300" distR="114300" simplePos="0" relativeHeight="251658241" behindDoc="0" locked="0" layoutInCell="1" allowOverlap="1" wp14:anchorId="15EBBAF4" wp14:editId="15EBBAF5">
          <wp:simplePos x="0" y="0"/>
          <wp:positionH relativeFrom="column">
            <wp:posOffset>5972810</wp:posOffset>
          </wp:positionH>
          <wp:positionV relativeFrom="paragraph">
            <wp:posOffset>146685</wp:posOffset>
          </wp:positionV>
          <wp:extent cx="438150" cy="609600"/>
          <wp:effectExtent l="0" t="0" r="0" b="0"/>
          <wp:wrapNone/>
          <wp:docPr id="11" name="Picture 1" descr="ITA Emblem.bmp"/>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descr="ITA Emblem.bmp"/>
                  <pic:cNvPicPr>
                    <a:picLocks noChangeAspect="1" noChangeArrowheads="1"/>
                  </pic:cNvPicPr>
                </pic:nvPicPr>
                <pic:blipFill>
                  <a:blip r:embed="rId1">
                    <a:extLst>
                      <a:ext uri="{28A0092B-C50C-407E-A947-70E740481C1C}">
                        <a14:useLocalDpi xmlns:a14="http://schemas.microsoft.com/office/drawing/2010/main" val="0"/>
                      </a:ext>
                    </a:extLst>
                  </a:blip>
                  <a:srcRect/>
                  <a:stretch>
                    <a:fillRect/>
                  </a:stretch>
                </pic:blipFill>
                <pic:spPr bwMode="auto">
                  <a:xfrm>
                    <a:off x="0" y="0"/>
                    <a:ext cx="438150" cy="609600"/>
                  </a:xfrm>
                  <a:prstGeom prst="rect">
                    <a:avLst/>
                  </a:prstGeom>
                  <a:noFill/>
                  <a:ln>
                    <a:noFill/>
                  </a:ln>
                </pic:spPr>
              </pic:pic>
            </a:graphicData>
          </a:graphic>
          <wp14:sizeRelH relativeFrom="page">
            <wp14:pctWidth>0</wp14:pctWidth>
          </wp14:sizeRelH>
          <wp14:sizeRelV relativeFrom="page">
            <wp14:pctHeight>0</wp14:pctHeight>
          </wp14:sizeRelV>
        </wp:anchor>
      </w:drawing>
    </w: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5EBBAE9" w14:textId="77777777" w:rsidR="001B59E5" w:rsidRPr="00DF0A12" w:rsidRDefault="001B59E5" w:rsidP="00DF0A12">
    <w:pPr>
      <w:pStyle w:val="Footer"/>
    </w:pP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5EBBAEA" w14:textId="77777777" w:rsidR="001B59E5" w:rsidRDefault="001B59E5"/>
</w:ftr>
</file>

<file path=word/footer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5EBBAEE" w14:textId="77777777" w:rsidR="00A60EF9" w:rsidRDefault="00A60EF9">
    <w:pPr>
      <w:pStyle w:val="Footer"/>
    </w:pPr>
  </w:p>
</w:ftr>
</file>

<file path=word/footer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5EBBAF1" w14:textId="77777777" w:rsidR="001B59E5" w:rsidRDefault="001B59E5"/>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5E8C1125" w14:textId="77777777" w:rsidR="003B62F0" w:rsidRDefault="003B62F0" w:rsidP="00942124">
      <w:r>
        <w:separator/>
      </w:r>
    </w:p>
  </w:footnote>
  <w:footnote w:type="continuationSeparator" w:id="0">
    <w:p w14:paraId="0272617E" w14:textId="77777777" w:rsidR="003B62F0" w:rsidRDefault="003B62F0" w:rsidP="00942124">
      <w:r>
        <w:continuationSeparator/>
      </w:r>
    </w:p>
  </w:footnote>
  <w:footnote w:type="continuationNotice" w:id="1">
    <w:p w14:paraId="60F65FFC" w14:textId="77777777" w:rsidR="003B62F0" w:rsidRDefault="003B62F0"/>
  </w:footnote>
  <w:footnote w:id="2">
    <w:p w14:paraId="15EBBAF6" w14:textId="77777777" w:rsidR="001B4A5E" w:rsidRPr="001B4A5E" w:rsidRDefault="001B4A5E" w:rsidP="00A60EF9">
      <w:pPr>
        <w:pStyle w:val="FootnoteText"/>
        <w:spacing w:after="0" w:line="240" w:lineRule="auto"/>
        <w:rPr>
          <w:rFonts w:ascii="Times New Roman" w:hAnsi="Times New Roman"/>
        </w:rPr>
      </w:pPr>
      <w:r w:rsidRPr="001B4A5E">
        <w:rPr>
          <w:rStyle w:val="FootnoteReference"/>
          <w:rFonts w:ascii="Times New Roman" w:hAnsi="Times New Roman"/>
          <w:vertAlign w:val="superscript"/>
        </w:rPr>
        <w:footnoteRef/>
      </w:r>
      <w:r w:rsidRPr="001B4A5E">
        <w:rPr>
          <w:rFonts w:ascii="Times New Roman" w:hAnsi="Times New Roman"/>
        </w:rPr>
        <w:t xml:space="preserve"> </w:t>
      </w:r>
      <w:r w:rsidRPr="00A60EF9">
        <w:rPr>
          <w:rFonts w:ascii="Times New Roman" w:hAnsi="Times New Roman"/>
          <w:i/>
        </w:rPr>
        <w:t>See</w:t>
      </w:r>
      <w:r>
        <w:rPr>
          <w:rFonts w:ascii="Times New Roman" w:hAnsi="Times New Roman"/>
        </w:rPr>
        <w:t xml:space="preserve"> [</w:t>
      </w:r>
      <w:r w:rsidRPr="00A60EF9">
        <w:rPr>
          <w:rStyle w:val="IntenseReference"/>
          <w:rFonts w:ascii="Times New Roman" w:eastAsia="Times New Roman" w:hAnsi="Times New Roman"/>
          <w:highlight w:val="yellow"/>
        </w:rPr>
        <w:t>CITE INITIATION NOTICE</w:t>
      </w:r>
      <w:r>
        <w:rPr>
          <w:rStyle w:val="IntenseReference"/>
          <w:rFonts w:ascii="Times New Roman" w:eastAsia="Times New Roman" w:hAnsi="Times New Roman"/>
        </w:rPr>
        <w:t>]</w:t>
      </w:r>
      <w:r w:rsidRPr="001B4A5E">
        <w:rPr>
          <w:rFonts w:ascii="Times New Roman" w:hAnsi="Times New Roman"/>
        </w:rPr>
        <w:t>.</w:t>
      </w:r>
    </w:p>
  </w:footnote>
  <w:footnote w:id="3">
    <w:p w14:paraId="17836419" w14:textId="3233D99D" w:rsidR="00DD1FC6" w:rsidRPr="00DD1FC6" w:rsidRDefault="00DD1FC6">
      <w:pPr>
        <w:pStyle w:val="FootnoteText"/>
        <w:rPr>
          <w:rFonts w:ascii="Times New Roman" w:hAnsi="Times New Roman"/>
        </w:rPr>
      </w:pPr>
      <w:r w:rsidRPr="00DD1FC6">
        <w:rPr>
          <w:rStyle w:val="FootnoteReference"/>
          <w:rFonts w:ascii="Times New Roman" w:hAnsi="Times New Roman"/>
          <w:vertAlign w:val="superscript"/>
        </w:rPr>
        <w:footnoteRef/>
      </w:r>
      <w:r w:rsidRPr="00DD1FC6">
        <w:rPr>
          <w:rFonts w:ascii="Times New Roman" w:hAnsi="Times New Roman"/>
        </w:rPr>
        <w:t xml:space="preserve"> This questionnaire has been updated as of August 24, 2026.</w:t>
      </w:r>
    </w:p>
  </w:footnote>
  <w:footnote w:id="4">
    <w:p w14:paraId="08CEAA6E" w14:textId="77777777" w:rsidR="00B21FDD" w:rsidRPr="007A580D" w:rsidRDefault="00B21FDD" w:rsidP="00B21FDD">
      <w:pPr>
        <w:pStyle w:val="FootnoteText"/>
      </w:pPr>
      <w:r w:rsidRPr="007A580D">
        <w:rPr>
          <w:rStyle w:val="FootnoteReference"/>
          <w:vertAlign w:val="superscript"/>
        </w:rPr>
        <w:footnoteRef/>
      </w:r>
      <w:r w:rsidRPr="007A580D">
        <w:rPr>
          <w:vertAlign w:val="superscript"/>
        </w:rPr>
        <w:t xml:space="preserve"> </w:t>
      </w:r>
      <w:r w:rsidRPr="007A580D">
        <w:rPr>
          <w:i/>
          <w:iCs/>
        </w:rPr>
        <w:t>Id.</w:t>
      </w:r>
      <w:r w:rsidRPr="007A580D">
        <w:t xml:space="preserve"> (emphasis added).</w:t>
      </w:r>
    </w:p>
  </w:footnote>
  <w:footnote w:id="5">
    <w:p w14:paraId="15EBBAF7" w14:textId="35C5DB3C" w:rsidR="001B59E5" w:rsidRPr="002F62E7" w:rsidRDefault="001B59E5" w:rsidP="00A60EF9">
      <w:pPr>
        <w:pStyle w:val="FootnoteText"/>
        <w:spacing w:after="0" w:line="240" w:lineRule="auto"/>
        <w:rPr>
          <w:rFonts w:ascii="Times New Roman" w:hAnsi="Times New Roman"/>
        </w:rPr>
      </w:pPr>
      <w:r w:rsidRPr="00326C25">
        <w:rPr>
          <w:rStyle w:val="FootnoteReference"/>
          <w:rFonts w:ascii="Times New Roman" w:hAnsi="Times New Roman"/>
          <w:vertAlign w:val="superscript"/>
        </w:rPr>
        <w:footnoteRef/>
      </w:r>
      <w:r w:rsidRPr="00326C25">
        <w:rPr>
          <w:rFonts w:ascii="Times New Roman" w:hAnsi="Times New Roman"/>
        </w:rPr>
        <w:t xml:space="preserve"> </w:t>
      </w:r>
      <w:r w:rsidRPr="002F62E7">
        <w:rPr>
          <w:rFonts w:ascii="Times New Roman" w:hAnsi="Times New Roman"/>
        </w:rPr>
        <w:t xml:space="preserve">Please use the invoice date when determining which sales to include within the period noted above.  Generally, </w:t>
      </w:r>
      <w:r w:rsidR="007015EB">
        <w:rPr>
          <w:rFonts w:ascii="Times New Roman" w:hAnsi="Times New Roman"/>
        </w:rPr>
        <w:t>Commerce</w:t>
      </w:r>
      <w:r w:rsidRPr="002F62E7">
        <w:rPr>
          <w:rFonts w:ascii="Times New Roman" w:hAnsi="Times New Roman"/>
        </w:rPr>
        <w:t xml:space="preserve"> uses invoice date as the date of sale, as that is when the essential terms of sale are set.  If you believe that another date besides the invoice date would provide a more accurate representation of your company’s sales during the designated period, please report sales based on that date and provide a full explanation. </w:t>
      </w:r>
    </w:p>
  </w:footnote>
  <w:footnote w:id="6">
    <w:p w14:paraId="15EBBAF8" w14:textId="77777777" w:rsidR="001B59E5" w:rsidRPr="002F62E7" w:rsidRDefault="001B59E5" w:rsidP="00A60EF9">
      <w:pPr>
        <w:rPr>
          <w:sz w:val="20"/>
          <w:szCs w:val="20"/>
        </w:rPr>
      </w:pPr>
      <w:r w:rsidRPr="002F62E7">
        <w:rPr>
          <w:rStyle w:val="FootnoteReference"/>
          <w:sz w:val="20"/>
          <w:szCs w:val="20"/>
          <w:vertAlign w:val="superscript"/>
        </w:rPr>
        <w:footnoteRef/>
      </w:r>
      <w:r w:rsidR="00AB2D74">
        <w:rPr>
          <w:sz w:val="20"/>
          <w:szCs w:val="20"/>
        </w:rPr>
        <w:t xml:space="preserve"> </w:t>
      </w:r>
      <w:r w:rsidRPr="002F62E7">
        <w:rPr>
          <w:sz w:val="20"/>
          <w:szCs w:val="20"/>
        </w:rPr>
        <w:t>To the extent possible, sales values should be reported based on the same terms (</w:t>
      </w:r>
      <w:r w:rsidRPr="002F62E7">
        <w:rPr>
          <w:i/>
          <w:sz w:val="20"/>
          <w:szCs w:val="20"/>
        </w:rPr>
        <w:t>e.g.</w:t>
      </w:r>
      <w:r w:rsidRPr="002F62E7">
        <w:rPr>
          <w:sz w:val="20"/>
          <w:szCs w:val="20"/>
        </w:rPr>
        <w:t>, FOB).</w:t>
      </w:r>
    </w:p>
  </w:footnote>
  <w:footnote w:id="7">
    <w:p w14:paraId="15EBBAF9" w14:textId="77777777" w:rsidR="001B59E5" w:rsidRPr="002F62E7" w:rsidRDefault="001B59E5" w:rsidP="00A60EF9">
      <w:pPr>
        <w:rPr>
          <w:sz w:val="20"/>
          <w:szCs w:val="20"/>
        </w:rPr>
      </w:pPr>
      <w:r w:rsidRPr="002F62E7">
        <w:rPr>
          <w:rStyle w:val="FootnoteReference"/>
          <w:sz w:val="20"/>
          <w:szCs w:val="20"/>
          <w:vertAlign w:val="superscript"/>
        </w:rPr>
        <w:footnoteRef/>
      </w:r>
      <w:r w:rsidRPr="002F62E7">
        <w:rPr>
          <w:sz w:val="20"/>
          <w:szCs w:val="20"/>
        </w:rPr>
        <w:t xml:space="preserve"> Values should be expressed in U.S. dollars.  Indicate any exchange rates used and their respective dates and sources.</w:t>
      </w:r>
    </w:p>
  </w:footnote>
  <w:footnote w:id="8">
    <w:p w14:paraId="15EBBAFA" w14:textId="77777777" w:rsidR="001B59E5" w:rsidRPr="002F62E7" w:rsidRDefault="001B59E5" w:rsidP="00A60EF9">
      <w:pPr>
        <w:rPr>
          <w:sz w:val="20"/>
          <w:szCs w:val="20"/>
        </w:rPr>
      </w:pPr>
      <w:r w:rsidRPr="002F62E7">
        <w:rPr>
          <w:rStyle w:val="FootnoteReference"/>
          <w:sz w:val="20"/>
          <w:szCs w:val="20"/>
          <w:vertAlign w:val="superscript"/>
        </w:rPr>
        <w:footnoteRef/>
      </w:r>
      <w:r w:rsidRPr="002F62E7">
        <w:rPr>
          <w:sz w:val="20"/>
          <w:szCs w:val="20"/>
        </w:rPr>
        <w:t xml:space="preserve"> Generally, a U.S. sale is classified as an export price sale when the first sale to an unaffiliated person occurs before the goods are imported into the United States. </w:t>
      </w:r>
    </w:p>
  </w:footnote>
  <w:footnote w:id="9">
    <w:p w14:paraId="15EBBAFB" w14:textId="77777777" w:rsidR="001B59E5" w:rsidRPr="002F62E7" w:rsidRDefault="001B59E5" w:rsidP="00A60EF9">
      <w:pPr>
        <w:rPr>
          <w:sz w:val="20"/>
          <w:szCs w:val="20"/>
        </w:rPr>
      </w:pPr>
      <w:r w:rsidRPr="002F62E7">
        <w:rPr>
          <w:rStyle w:val="FootnoteReference"/>
          <w:sz w:val="20"/>
          <w:szCs w:val="20"/>
          <w:vertAlign w:val="superscript"/>
        </w:rPr>
        <w:footnoteRef/>
      </w:r>
      <w:r w:rsidRPr="002F62E7">
        <w:rPr>
          <w:sz w:val="20"/>
          <w:szCs w:val="20"/>
        </w:rPr>
        <w:t xml:space="preserve"> Generally, a U.S. sale is classified as a constructed export price sale when the first sale to an unaffiliated person occurs after importation.  However, if the first sale to the unaffiliated person is made by a person in the United States affiliated with the foreign exporter, constructed export price applies even if the sale occurs prior to importation.  Do not report the sale to the affiliated party in the United States, rather report the sale made by the affiliated party to the unaffiliated customer in the United States.  If you have </w:t>
      </w:r>
      <w:r w:rsidR="008743D9">
        <w:rPr>
          <w:sz w:val="20"/>
          <w:szCs w:val="20"/>
        </w:rPr>
        <w:t xml:space="preserve">sales of </w:t>
      </w:r>
      <w:r w:rsidRPr="002F62E7">
        <w:rPr>
          <w:sz w:val="20"/>
          <w:szCs w:val="20"/>
        </w:rPr>
        <w:t xml:space="preserve">further manufactured </w:t>
      </w:r>
      <w:r w:rsidR="008743D9">
        <w:rPr>
          <w:sz w:val="20"/>
          <w:szCs w:val="20"/>
        </w:rPr>
        <w:t>merchandise</w:t>
      </w:r>
      <w:r w:rsidRPr="002F62E7">
        <w:rPr>
          <w:sz w:val="20"/>
          <w:szCs w:val="20"/>
        </w:rPr>
        <w:t>, please report them under Item 3, rather than under Item 2.</w:t>
      </w:r>
    </w:p>
  </w:footnote>
  <w:footnote w:id="10">
    <w:p w14:paraId="15EBBAFC" w14:textId="77777777" w:rsidR="001B59E5" w:rsidRPr="002F62E7" w:rsidRDefault="001B59E5" w:rsidP="00A60EF9">
      <w:pPr>
        <w:rPr>
          <w:sz w:val="20"/>
          <w:szCs w:val="20"/>
        </w:rPr>
      </w:pPr>
      <w:r w:rsidRPr="002F62E7">
        <w:rPr>
          <w:rStyle w:val="FootnoteReference"/>
          <w:sz w:val="20"/>
          <w:szCs w:val="20"/>
          <w:vertAlign w:val="superscript"/>
        </w:rPr>
        <w:footnoteRef/>
      </w:r>
      <w:r w:rsidRPr="002F62E7">
        <w:rPr>
          <w:sz w:val="20"/>
          <w:szCs w:val="20"/>
        </w:rPr>
        <w:t xml:space="preserve"> “Further manufactured” refers to merchandise that undergoes further manufacture or assembly in the United States before sale to the first unaffiliated customer.</w:t>
      </w:r>
    </w:p>
  </w:footnote>
  <w:footnote w:id="11">
    <w:p w14:paraId="15EBBAFD" w14:textId="77777777" w:rsidR="009C3970" w:rsidRPr="00BC302F" w:rsidRDefault="009C3970" w:rsidP="00A60EF9">
      <w:pPr>
        <w:tabs>
          <w:tab w:val="left" w:pos="-1440"/>
          <w:tab w:val="left" w:pos="-720"/>
          <w:tab w:val="left" w:pos="0"/>
          <w:tab w:val="left" w:pos="360"/>
          <w:tab w:val="left" w:pos="720"/>
          <w:tab w:val="left" w:pos="1080"/>
          <w:tab w:val="left" w:pos="1440"/>
          <w:tab w:val="left" w:pos="1800"/>
          <w:tab w:val="left" w:pos="2160"/>
          <w:tab w:val="left" w:pos="2520"/>
          <w:tab w:val="left" w:pos="2880"/>
          <w:tab w:val="left" w:pos="3240"/>
          <w:tab w:val="left" w:pos="3600"/>
          <w:tab w:val="left" w:pos="3960"/>
          <w:tab w:val="left" w:pos="4320"/>
          <w:tab w:val="left" w:pos="4680"/>
          <w:tab w:val="left" w:pos="5040"/>
          <w:tab w:val="left" w:pos="5400"/>
          <w:tab w:val="left" w:pos="5760"/>
          <w:tab w:val="left" w:pos="6120"/>
          <w:tab w:val="left" w:pos="6480"/>
          <w:tab w:val="left" w:pos="6840"/>
          <w:tab w:val="left" w:pos="7200"/>
          <w:tab w:val="left" w:pos="7560"/>
        </w:tabs>
        <w:rPr>
          <w:sz w:val="20"/>
        </w:rPr>
      </w:pPr>
      <w:r w:rsidRPr="006C4CC8">
        <w:rPr>
          <w:rStyle w:val="FootnoteReference"/>
          <w:rFonts w:eastAsia="Calibri"/>
          <w:sz w:val="20"/>
          <w:vertAlign w:val="superscript"/>
        </w:rPr>
        <w:footnoteRef/>
      </w:r>
      <w:r w:rsidR="0018460C">
        <w:rPr>
          <w:sz w:val="20"/>
        </w:rPr>
        <w:t xml:space="preserve"> </w:t>
      </w:r>
      <w:r w:rsidRPr="00BC302F">
        <w:rPr>
          <w:sz w:val="20"/>
        </w:rPr>
        <w:t>If you do not agree to release under APO all or part of the proprietary information, but we determine that the information should be released, you will have the opportunity to withdraw the information (</w:t>
      </w:r>
      <w:r w:rsidRPr="0018460C">
        <w:rPr>
          <w:i/>
          <w:sz w:val="20"/>
        </w:rPr>
        <w:t>see</w:t>
      </w:r>
      <w:r w:rsidRPr="00BC302F">
        <w:rPr>
          <w:sz w:val="20"/>
        </w:rPr>
        <w:t xml:space="preserve"> </w:t>
      </w:r>
      <w:r w:rsidR="00514F3E">
        <w:rPr>
          <w:sz w:val="20"/>
        </w:rPr>
        <w:t>19 CFR</w:t>
      </w:r>
      <w:r w:rsidRPr="00BC302F">
        <w:rPr>
          <w:sz w:val="20"/>
        </w:rPr>
        <w:t xml:space="preserve"> 351.304(d)).  However, any information which you withdraw will be taken out of the official record and will not be used in our determination.</w:t>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5EBBAE5" w14:textId="77777777" w:rsidR="0018460C" w:rsidRDefault="0018460C">
    <w:pPr>
      <w:pStyle w:val="Header"/>
      <w:jc w:val="center"/>
    </w:pPr>
  </w:p>
  <w:p w14:paraId="15EBBAE6" w14:textId="77777777" w:rsidR="0018460C" w:rsidRDefault="0018460C">
    <w:pPr>
      <w:pStyle w:val="Header"/>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5EBBAE7" w14:textId="77777777" w:rsidR="00A60EF9" w:rsidRDefault="00A60EF9">
    <w:pPr>
      <w:pStyle w:val="Header"/>
    </w:pPr>
    <w:r>
      <w:rPr>
        <w:noProof/>
      </w:rPr>
      <w:drawing>
        <wp:anchor distT="0" distB="0" distL="114300" distR="114300" simplePos="0" relativeHeight="251658240" behindDoc="1" locked="0" layoutInCell="1" allowOverlap="1" wp14:anchorId="15EBBAF2" wp14:editId="15EBBAF3">
          <wp:simplePos x="0" y="0"/>
          <wp:positionH relativeFrom="column">
            <wp:posOffset>3095625</wp:posOffset>
          </wp:positionH>
          <wp:positionV relativeFrom="paragraph">
            <wp:posOffset>-742950</wp:posOffset>
          </wp:positionV>
          <wp:extent cx="3314700" cy="862633"/>
          <wp:effectExtent l="0" t="0" r="0" b="0"/>
          <wp:wrapNone/>
          <wp:docPr id="10" name="Picture 0" descr="doc_header image.PNG"/>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doc_header image.PNG"/>
                  <pic:cNvPicPr/>
                </pic:nvPicPr>
                <pic:blipFill>
                  <a:blip r:embed="rId1"/>
                  <a:stretch>
                    <a:fillRect/>
                  </a:stretch>
                </pic:blipFill>
                <pic:spPr>
                  <a:xfrm>
                    <a:off x="0" y="0"/>
                    <a:ext cx="3314700" cy="862633"/>
                  </a:xfrm>
                  <a:prstGeom prst="rect">
                    <a:avLst/>
                  </a:prstGeom>
                </pic:spPr>
              </pic:pic>
            </a:graphicData>
          </a:graphic>
        </wp:anchor>
      </w:drawing>
    </w: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id w:val="727342369"/>
      <w:docPartObj>
        <w:docPartGallery w:val="Page Numbers (Top of Page)"/>
        <w:docPartUnique/>
      </w:docPartObj>
    </w:sdtPr>
    <w:sdtEndPr>
      <w:rPr>
        <w:noProof/>
      </w:rPr>
    </w:sdtEndPr>
    <w:sdtContent>
      <w:p w14:paraId="15EBBAEB" w14:textId="77777777" w:rsidR="00A60EF9" w:rsidRDefault="00A60EF9">
        <w:pPr>
          <w:pStyle w:val="Header"/>
          <w:jc w:val="center"/>
        </w:pPr>
        <w:r>
          <w:t>III-</w:t>
        </w:r>
        <w:r>
          <w:fldChar w:fldCharType="begin"/>
        </w:r>
        <w:r>
          <w:instrText xml:space="preserve"> PAGE   \* MERGEFORMAT </w:instrText>
        </w:r>
        <w:r>
          <w:fldChar w:fldCharType="separate"/>
        </w:r>
        <w:r w:rsidR="00A078A5">
          <w:rPr>
            <w:noProof/>
          </w:rPr>
          <w:t>2</w:t>
        </w:r>
        <w:r>
          <w:rPr>
            <w:noProof/>
          </w:rPr>
          <w:fldChar w:fldCharType="end"/>
        </w:r>
      </w:p>
    </w:sdtContent>
  </w:sdt>
  <w:p w14:paraId="15EBBAEC" w14:textId="77777777" w:rsidR="00A60EF9" w:rsidRDefault="00A60EF9">
    <w:pPr>
      <w:pStyle w:val="Header"/>
    </w:pP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5EBBAED" w14:textId="77777777" w:rsidR="00A60EF9" w:rsidRDefault="00A60EF9">
    <w:pPr>
      <w:pStyle w:val="Header"/>
    </w:pPr>
  </w:p>
</w:hdr>
</file>

<file path=word/header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5EBBAEF" w14:textId="77777777" w:rsidR="0018460C" w:rsidRDefault="0018460C">
    <w:pPr>
      <w:pStyle w:val="Header"/>
      <w:jc w:val="center"/>
    </w:pPr>
    <w:r>
      <w:t>IV-</w:t>
    </w:r>
    <w:sdt>
      <w:sdtPr>
        <w:id w:val="1337036091"/>
        <w:docPartObj>
          <w:docPartGallery w:val="Page Numbers (Top of Page)"/>
          <w:docPartUnique/>
        </w:docPartObj>
      </w:sdtPr>
      <w:sdtEndPr>
        <w:rPr>
          <w:noProof/>
        </w:rPr>
      </w:sdtEndPr>
      <w:sdtContent>
        <w:r>
          <w:fldChar w:fldCharType="begin"/>
        </w:r>
        <w:r>
          <w:instrText xml:space="preserve"> PAGE   \* MERGEFORMAT </w:instrText>
        </w:r>
        <w:r>
          <w:fldChar w:fldCharType="separate"/>
        </w:r>
        <w:r w:rsidR="00A078A5">
          <w:rPr>
            <w:noProof/>
          </w:rPr>
          <w:t>2</w:t>
        </w:r>
        <w:r>
          <w:rPr>
            <w:noProof/>
          </w:rPr>
          <w:fldChar w:fldCharType="end"/>
        </w:r>
      </w:sdtContent>
    </w:sdt>
  </w:p>
  <w:p w14:paraId="15EBBAF0" w14:textId="77777777" w:rsidR="0018460C" w:rsidRDefault="0018460C">
    <w:pPr>
      <w:pStyle w:val="Header"/>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00000001"/>
    <w:multiLevelType w:val="multilevel"/>
    <w:tmpl w:val="00000000"/>
    <w:name w:val="AutoList5"/>
    <w:lvl w:ilvl="0">
      <w:start w:val="1"/>
      <w:numFmt w:val="upperLetter"/>
      <w:lvlText w:val="%1."/>
      <w:lvlJc w:val="left"/>
    </w:lvl>
    <w:lvl w:ilvl="1">
      <w:start w:val="1"/>
      <w:numFmt w:val="upperLetter"/>
      <w:lvlText w:val="%2."/>
      <w:lvlJc w:val="left"/>
    </w:lvl>
    <w:lvl w:ilvl="2">
      <w:start w:val="1"/>
      <w:numFmt w:val="upperLetter"/>
      <w:lvlText w:val="%3."/>
      <w:lvlJc w:val="left"/>
    </w:lvl>
    <w:lvl w:ilvl="3">
      <w:start w:val="1"/>
      <w:numFmt w:val="upperLetter"/>
      <w:lvlText w:val="%4."/>
      <w:lvlJc w:val="left"/>
    </w:lvl>
    <w:lvl w:ilvl="4">
      <w:start w:val="1"/>
      <w:numFmt w:val="upperLetter"/>
      <w:lvlText w:val="%5."/>
      <w:lvlJc w:val="left"/>
    </w:lvl>
    <w:lvl w:ilvl="5">
      <w:start w:val="1"/>
      <w:numFmt w:val="upperLetter"/>
      <w:lvlText w:val="%6."/>
      <w:lvlJc w:val="left"/>
    </w:lvl>
    <w:lvl w:ilvl="6">
      <w:start w:val="1"/>
      <w:numFmt w:val="upperLetter"/>
      <w:lvlText w:val="%7."/>
      <w:lvlJc w:val="left"/>
    </w:lvl>
    <w:lvl w:ilvl="7">
      <w:start w:val="1"/>
      <w:numFmt w:val="upperLetter"/>
      <w:lvlText w:val="%8."/>
      <w:lvlJc w:val="left"/>
    </w:lvl>
    <w:lvl w:ilvl="8">
      <w:numFmt w:val="decimal"/>
      <w:lvlText w:val=""/>
      <w:lvlJc w:val="left"/>
    </w:lvl>
  </w:abstractNum>
  <w:abstractNum w:abstractNumId="1" w15:restartNumberingAfterBreak="0">
    <w:nsid w:val="00000002"/>
    <w:multiLevelType w:val="multilevel"/>
    <w:tmpl w:val="00000000"/>
    <w:name w:val="AutoList1"/>
    <w:lvl w:ilvl="0">
      <w:start w:val="1"/>
      <w:numFmt w:val="decimal"/>
      <w:lvlText w:val="%1."/>
      <w:lvlJc w:val="left"/>
    </w:lvl>
    <w:lvl w:ilvl="1">
      <w:start w:val="1"/>
      <w:numFmt w:val="decimal"/>
      <w:lvlText w:val="%2."/>
      <w:lvlJc w:val="left"/>
    </w:lvl>
    <w:lvl w:ilvl="2">
      <w:start w:val="1"/>
      <w:numFmt w:val="decimal"/>
      <w:lvlText w:val="%3."/>
      <w:lvlJc w:val="left"/>
    </w:lvl>
    <w:lvl w:ilvl="3">
      <w:start w:val="1"/>
      <w:numFmt w:val="decimal"/>
      <w:lvlText w:val="%4."/>
      <w:lvlJc w:val="left"/>
    </w:lvl>
    <w:lvl w:ilvl="4">
      <w:start w:val="1"/>
      <w:numFmt w:val="decimal"/>
      <w:lvlText w:val="%5."/>
      <w:lvlJc w:val="left"/>
    </w:lvl>
    <w:lvl w:ilvl="5">
      <w:start w:val="1"/>
      <w:numFmt w:val="decimal"/>
      <w:lvlText w:val="%6."/>
      <w:lvlJc w:val="left"/>
    </w:lvl>
    <w:lvl w:ilvl="6">
      <w:start w:val="1"/>
      <w:numFmt w:val="decimal"/>
      <w:lvlText w:val="%7."/>
      <w:lvlJc w:val="left"/>
    </w:lvl>
    <w:lvl w:ilvl="7">
      <w:start w:val="1"/>
      <w:numFmt w:val="decimal"/>
      <w:lvlText w:val="%8."/>
      <w:lvlJc w:val="left"/>
    </w:lvl>
    <w:lvl w:ilvl="8">
      <w:numFmt w:val="decimal"/>
      <w:lvlText w:val=""/>
      <w:lvlJc w:val="left"/>
    </w:lvl>
  </w:abstractNum>
  <w:abstractNum w:abstractNumId="2" w15:restartNumberingAfterBreak="0">
    <w:nsid w:val="1306020D"/>
    <w:multiLevelType w:val="hybridMultilevel"/>
    <w:tmpl w:val="C1101C40"/>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3" w15:restartNumberingAfterBreak="0">
    <w:nsid w:val="1D5B53C5"/>
    <w:multiLevelType w:val="hybridMultilevel"/>
    <w:tmpl w:val="23E214CC"/>
    <w:lvl w:ilvl="0" w:tplc="8D7E9E30">
      <w:start w:val="1"/>
      <w:numFmt w:val="lowerRoman"/>
      <w:lvlText w:val="(%1)"/>
      <w:lvlJc w:val="lef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2F065BAE">
      <w:start w:val="1"/>
      <w:numFmt w:val="lowerRoman"/>
      <w:lvlText w:val="(%4)"/>
      <w:lvlJc w:val="left"/>
      <w:pPr>
        <w:ind w:left="2880" w:hanging="360"/>
      </w:pPr>
      <w:rPr>
        <w:rFonts w:hint="default"/>
        <w:b/>
      </w:r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4" w15:restartNumberingAfterBreak="0">
    <w:nsid w:val="238B33B6"/>
    <w:multiLevelType w:val="hybridMultilevel"/>
    <w:tmpl w:val="87F67F86"/>
    <w:lvl w:ilvl="0" w:tplc="285CD6D0">
      <w:start w:val="1"/>
      <w:numFmt w:val="decimal"/>
      <w:lvlText w:val="%1."/>
      <w:lvlJc w:val="left"/>
      <w:pPr>
        <w:ind w:left="1080" w:hanging="360"/>
      </w:pPr>
      <w:rPr>
        <w:rFonts w:hint="default"/>
      </w:rPr>
    </w:lvl>
    <w:lvl w:ilvl="1" w:tplc="04090019" w:tentative="1">
      <w:start w:val="1"/>
      <w:numFmt w:val="lowerLetter"/>
      <w:lvlText w:val="%2."/>
      <w:lvlJc w:val="left"/>
      <w:pPr>
        <w:ind w:left="1800" w:hanging="360"/>
      </w:pPr>
    </w:lvl>
    <w:lvl w:ilvl="2" w:tplc="0409001B" w:tentative="1">
      <w:start w:val="1"/>
      <w:numFmt w:val="lowerRoman"/>
      <w:lvlText w:val="%3."/>
      <w:lvlJc w:val="right"/>
      <w:pPr>
        <w:ind w:left="2520" w:hanging="180"/>
      </w:pPr>
    </w:lvl>
    <w:lvl w:ilvl="3" w:tplc="0409000F" w:tentative="1">
      <w:start w:val="1"/>
      <w:numFmt w:val="decimal"/>
      <w:lvlText w:val="%4."/>
      <w:lvlJc w:val="left"/>
      <w:pPr>
        <w:ind w:left="3240" w:hanging="360"/>
      </w:pPr>
    </w:lvl>
    <w:lvl w:ilvl="4" w:tplc="04090019" w:tentative="1">
      <w:start w:val="1"/>
      <w:numFmt w:val="lowerLetter"/>
      <w:lvlText w:val="%5."/>
      <w:lvlJc w:val="left"/>
      <w:pPr>
        <w:ind w:left="3960" w:hanging="360"/>
      </w:pPr>
    </w:lvl>
    <w:lvl w:ilvl="5" w:tplc="0409001B" w:tentative="1">
      <w:start w:val="1"/>
      <w:numFmt w:val="lowerRoman"/>
      <w:lvlText w:val="%6."/>
      <w:lvlJc w:val="right"/>
      <w:pPr>
        <w:ind w:left="4680" w:hanging="180"/>
      </w:pPr>
    </w:lvl>
    <w:lvl w:ilvl="6" w:tplc="0409000F" w:tentative="1">
      <w:start w:val="1"/>
      <w:numFmt w:val="decimal"/>
      <w:lvlText w:val="%7."/>
      <w:lvlJc w:val="left"/>
      <w:pPr>
        <w:ind w:left="5400" w:hanging="360"/>
      </w:pPr>
    </w:lvl>
    <w:lvl w:ilvl="7" w:tplc="04090019" w:tentative="1">
      <w:start w:val="1"/>
      <w:numFmt w:val="lowerLetter"/>
      <w:lvlText w:val="%8."/>
      <w:lvlJc w:val="left"/>
      <w:pPr>
        <w:ind w:left="6120" w:hanging="360"/>
      </w:pPr>
    </w:lvl>
    <w:lvl w:ilvl="8" w:tplc="0409001B" w:tentative="1">
      <w:start w:val="1"/>
      <w:numFmt w:val="lowerRoman"/>
      <w:lvlText w:val="%9."/>
      <w:lvlJc w:val="right"/>
      <w:pPr>
        <w:ind w:left="6840" w:hanging="180"/>
      </w:pPr>
    </w:lvl>
  </w:abstractNum>
  <w:abstractNum w:abstractNumId="5" w15:restartNumberingAfterBreak="0">
    <w:nsid w:val="3F1B230E"/>
    <w:multiLevelType w:val="hybridMultilevel"/>
    <w:tmpl w:val="18305F9E"/>
    <w:lvl w:ilvl="0" w:tplc="04090001">
      <w:start w:val="1"/>
      <w:numFmt w:val="bullet"/>
      <w:lvlText w:val=""/>
      <w:lvlJc w:val="left"/>
      <w:pPr>
        <w:ind w:left="360" w:hanging="360"/>
      </w:pPr>
      <w:rPr>
        <w:rFonts w:ascii="Symbol" w:hAnsi="Symbol" w:hint="default"/>
      </w:rPr>
    </w:lvl>
    <w:lvl w:ilvl="1" w:tplc="3C3C188E">
      <w:start w:val="1"/>
      <w:numFmt w:val="bullet"/>
      <w:lvlText w:val=""/>
      <w:lvlJc w:val="left"/>
      <w:pPr>
        <w:tabs>
          <w:tab w:val="num" w:pos="1080"/>
        </w:tabs>
        <w:ind w:left="1080" w:hanging="360"/>
      </w:pPr>
      <w:rPr>
        <w:rFonts w:ascii="Wingdings" w:hAnsi="Wingdings" w:hint="default"/>
      </w:rPr>
    </w:lvl>
    <w:lvl w:ilvl="2" w:tplc="04090005">
      <w:start w:val="1"/>
      <w:numFmt w:val="decimal"/>
      <w:lvlText w:val="%3."/>
      <w:lvlJc w:val="left"/>
      <w:pPr>
        <w:tabs>
          <w:tab w:val="num" w:pos="1800"/>
        </w:tabs>
        <w:ind w:left="1800" w:hanging="360"/>
      </w:pPr>
    </w:lvl>
    <w:lvl w:ilvl="3" w:tplc="04090001">
      <w:start w:val="1"/>
      <w:numFmt w:val="decimal"/>
      <w:lvlText w:val="%4."/>
      <w:lvlJc w:val="left"/>
      <w:pPr>
        <w:tabs>
          <w:tab w:val="num" w:pos="2520"/>
        </w:tabs>
        <w:ind w:left="2520" w:hanging="360"/>
      </w:pPr>
    </w:lvl>
    <w:lvl w:ilvl="4" w:tplc="04090003">
      <w:start w:val="1"/>
      <w:numFmt w:val="decimal"/>
      <w:lvlText w:val="%5."/>
      <w:lvlJc w:val="left"/>
      <w:pPr>
        <w:tabs>
          <w:tab w:val="num" w:pos="3240"/>
        </w:tabs>
        <w:ind w:left="3240" w:hanging="360"/>
      </w:pPr>
    </w:lvl>
    <w:lvl w:ilvl="5" w:tplc="04090005">
      <w:start w:val="1"/>
      <w:numFmt w:val="decimal"/>
      <w:lvlText w:val="%6."/>
      <w:lvlJc w:val="left"/>
      <w:pPr>
        <w:tabs>
          <w:tab w:val="num" w:pos="3960"/>
        </w:tabs>
        <w:ind w:left="3960" w:hanging="360"/>
      </w:pPr>
    </w:lvl>
    <w:lvl w:ilvl="6" w:tplc="04090001">
      <w:start w:val="1"/>
      <w:numFmt w:val="decimal"/>
      <w:lvlText w:val="%7."/>
      <w:lvlJc w:val="left"/>
      <w:pPr>
        <w:tabs>
          <w:tab w:val="num" w:pos="4680"/>
        </w:tabs>
        <w:ind w:left="4680" w:hanging="360"/>
      </w:pPr>
    </w:lvl>
    <w:lvl w:ilvl="7" w:tplc="04090003">
      <w:start w:val="1"/>
      <w:numFmt w:val="decimal"/>
      <w:lvlText w:val="%8."/>
      <w:lvlJc w:val="left"/>
      <w:pPr>
        <w:tabs>
          <w:tab w:val="num" w:pos="5400"/>
        </w:tabs>
        <w:ind w:left="5400" w:hanging="360"/>
      </w:pPr>
    </w:lvl>
    <w:lvl w:ilvl="8" w:tplc="04090005">
      <w:start w:val="1"/>
      <w:numFmt w:val="decimal"/>
      <w:lvlText w:val="%9."/>
      <w:lvlJc w:val="left"/>
      <w:pPr>
        <w:tabs>
          <w:tab w:val="num" w:pos="6120"/>
        </w:tabs>
        <w:ind w:left="6120" w:hanging="360"/>
      </w:pPr>
    </w:lvl>
  </w:abstractNum>
  <w:abstractNum w:abstractNumId="6" w15:restartNumberingAfterBreak="0">
    <w:nsid w:val="3F667D0C"/>
    <w:multiLevelType w:val="hybridMultilevel"/>
    <w:tmpl w:val="CBB693D6"/>
    <w:lvl w:ilvl="0" w:tplc="360CCE38">
      <w:start w:val="1"/>
      <w:numFmt w:val="decimal"/>
      <w:lvlText w:val="%1."/>
      <w:lvlJc w:val="left"/>
      <w:pPr>
        <w:ind w:left="1080" w:hanging="360"/>
      </w:pPr>
      <w:rPr>
        <w:rFonts w:hint="default"/>
      </w:rPr>
    </w:lvl>
    <w:lvl w:ilvl="1" w:tplc="04090019" w:tentative="1">
      <w:start w:val="1"/>
      <w:numFmt w:val="lowerLetter"/>
      <w:lvlText w:val="%2."/>
      <w:lvlJc w:val="left"/>
      <w:pPr>
        <w:ind w:left="1800" w:hanging="360"/>
      </w:pPr>
    </w:lvl>
    <w:lvl w:ilvl="2" w:tplc="0409001B" w:tentative="1">
      <w:start w:val="1"/>
      <w:numFmt w:val="lowerRoman"/>
      <w:lvlText w:val="%3."/>
      <w:lvlJc w:val="right"/>
      <w:pPr>
        <w:ind w:left="2520" w:hanging="180"/>
      </w:pPr>
    </w:lvl>
    <w:lvl w:ilvl="3" w:tplc="0409000F" w:tentative="1">
      <w:start w:val="1"/>
      <w:numFmt w:val="decimal"/>
      <w:lvlText w:val="%4."/>
      <w:lvlJc w:val="left"/>
      <w:pPr>
        <w:ind w:left="3240" w:hanging="360"/>
      </w:pPr>
    </w:lvl>
    <w:lvl w:ilvl="4" w:tplc="04090019" w:tentative="1">
      <w:start w:val="1"/>
      <w:numFmt w:val="lowerLetter"/>
      <w:lvlText w:val="%5."/>
      <w:lvlJc w:val="left"/>
      <w:pPr>
        <w:ind w:left="3960" w:hanging="360"/>
      </w:pPr>
    </w:lvl>
    <w:lvl w:ilvl="5" w:tplc="0409001B" w:tentative="1">
      <w:start w:val="1"/>
      <w:numFmt w:val="lowerRoman"/>
      <w:lvlText w:val="%6."/>
      <w:lvlJc w:val="right"/>
      <w:pPr>
        <w:ind w:left="4680" w:hanging="180"/>
      </w:pPr>
    </w:lvl>
    <w:lvl w:ilvl="6" w:tplc="0409000F" w:tentative="1">
      <w:start w:val="1"/>
      <w:numFmt w:val="decimal"/>
      <w:lvlText w:val="%7."/>
      <w:lvlJc w:val="left"/>
      <w:pPr>
        <w:ind w:left="5400" w:hanging="360"/>
      </w:pPr>
    </w:lvl>
    <w:lvl w:ilvl="7" w:tplc="04090019" w:tentative="1">
      <w:start w:val="1"/>
      <w:numFmt w:val="lowerLetter"/>
      <w:lvlText w:val="%8."/>
      <w:lvlJc w:val="left"/>
      <w:pPr>
        <w:ind w:left="6120" w:hanging="360"/>
      </w:pPr>
    </w:lvl>
    <w:lvl w:ilvl="8" w:tplc="0409001B" w:tentative="1">
      <w:start w:val="1"/>
      <w:numFmt w:val="lowerRoman"/>
      <w:lvlText w:val="%9."/>
      <w:lvlJc w:val="right"/>
      <w:pPr>
        <w:ind w:left="6840" w:hanging="180"/>
      </w:pPr>
    </w:lvl>
  </w:abstractNum>
  <w:abstractNum w:abstractNumId="7" w15:restartNumberingAfterBreak="0">
    <w:nsid w:val="43777608"/>
    <w:multiLevelType w:val="hybridMultilevel"/>
    <w:tmpl w:val="4914D840"/>
    <w:lvl w:ilvl="0" w:tplc="2BE41104">
      <w:start w:val="1"/>
      <w:numFmt w:val="lowerLetter"/>
      <w:lvlText w:val="%1."/>
      <w:lvlJc w:val="left"/>
      <w:pPr>
        <w:ind w:left="1800" w:hanging="360"/>
      </w:pPr>
      <w:rPr>
        <w:rFonts w:hint="default"/>
      </w:rPr>
    </w:lvl>
    <w:lvl w:ilvl="1" w:tplc="04090019" w:tentative="1">
      <w:start w:val="1"/>
      <w:numFmt w:val="lowerLetter"/>
      <w:lvlText w:val="%2."/>
      <w:lvlJc w:val="left"/>
      <w:pPr>
        <w:ind w:left="2520" w:hanging="360"/>
      </w:pPr>
    </w:lvl>
    <w:lvl w:ilvl="2" w:tplc="0409001B" w:tentative="1">
      <w:start w:val="1"/>
      <w:numFmt w:val="lowerRoman"/>
      <w:lvlText w:val="%3."/>
      <w:lvlJc w:val="right"/>
      <w:pPr>
        <w:ind w:left="3240" w:hanging="180"/>
      </w:pPr>
    </w:lvl>
    <w:lvl w:ilvl="3" w:tplc="0409000F" w:tentative="1">
      <w:start w:val="1"/>
      <w:numFmt w:val="decimal"/>
      <w:lvlText w:val="%4."/>
      <w:lvlJc w:val="left"/>
      <w:pPr>
        <w:ind w:left="3960" w:hanging="360"/>
      </w:pPr>
    </w:lvl>
    <w:lvl w:ilvl="4" w:tplc="04090019" w:tentative="1">
      <w:start w:val="1"/>
      <w:numFmt w:val="lowerLetter"/>
      <w:lvlText w:val="%5."/>
      <w:lvlJc w:val="left"/>
      <w:pPr>
        <w:ind w:left="4680" w:hanging="360"/>
      </w:pPr>
    </w:lvl>
    <w:lvl w:ilvl="5" w:tplc="0409001B" w:tentative="1">
      <w:start w:val="1"/>
      <w:numFmt w:val="lowerRoman"/>
      <w:lvlText w:val="%6."/>
      <w:lvlJc w:val="right"/>
      <w:pPr>
        <w:ind w:left="5400" w:hanging="180"/>
      </w:pPr>
    </w:lvl>
    <w:lvl w:ilvl="6" w:tplc="0409000F" w:tentative="1">
      <w:start w:val="1"/>
      <w:numFmt w:val="decimal"/>
      <w:lvlText w:val="%7."/>
      <w:lvlJc w:val="left"/>
      <w:pPr>
        <w:ind w:left="6120" w:hanging="360"/>
      </w:pPr>
    </w:lvl>
    <w:lvl w:ilvl="7" w:tplc="04090019" w:tentative="1">
      <w:start w:val="1"/>
      <w:numFmt w:val="lowerLetter"/>
      <w:lvlText w:val="%8."/>
      <w:lvlJc w:val="left"/>
      <w:pPr>
        <w:ind w:left="6840" w:hanging="360"/>
      </w:pPr>
    </w:lvl>
    <w:lvl w:ilvl="8" w:tplc="0409001B" w:tentative="1">
      <w:start w:val="1"/>
      <w:numFmt w:val="lowerRoman"/>
      <w:lvlText w:val="%9."/>
      <w:lvlJc w:val="right"/>
      <w:pPr>
        <w:ind w:left="7560" w:hanging="180"/>
      </w:pPr>
    </w:lvl>
  </w:abstractNum>
  <w:abstractNum w:abstractNumId="8" w15:restartNumberingAfterBreak="0">
    <w:nsid w:val="456579CE"/>
    <w:multiLevelType w:val="hybridMultilevel"/>
    <w:tmpl w:val="B030981C"/>
    <w:lvl w:ilvl="0" w:tplc="69B0EB12">
      <w:start w:val="1"/>
      <w:numFmt w:val="upperLetter"/>
      <w:lvlText w:val="%1."/>
      <w:lvlJc w:val="left"/>
      <w:pPr>
        <w:ind w:left="585" w:hanging="360"/>
      </w:pPr>
      <w:rPr>
        <w:rFonts w:hint="default"/>
      </w:rPr>
    </w:lvl>
    <w:lvl w:ilvl="1" w:tplc="04090019" w:tentative="1">
      <w:start w:val="1"/>
      <w:numFmt w:val="lowerLetter"/>
      <w:lvlText w:val="%2."/>
      <w:lvlJc w:val="left"/>
      <w:pPr>
        <w:ind w:left="1305" w:hanging="360"/>
      </w:pPr>
    </w:lvl>
    <w:lvl w:ilvl="2" w:tplc="0409001B" w:tentative="1">
      <w:start w:val="1"/>
      <w:numFmt w:val="lowerRoman"/>
      <w:lvlText w:val="%3."/>
      <w:lvlJc w:val="right"/>
      <w:pPr>
        <w:ind w:left="2025" w:hanging="180"/>
      </w:pPr>
    </w:lvl>
    <w:lvl w:ilvl="3" w:tplc="0409000F" w:tentative="1">
      <w:start w:val="1"/>
      <w:numFmt w:val="decimal"/>
      <w:lvlText w:val="%4."/>
      <w:lvlJc w:val="left"/>
      <w:pPr>
        <w:ind w:left="2745" w:hanging="360"/>
      </w:pPr>
    </w:lvl>
    <w:lvl w:ilvl="4" w:tplc="04090019" w:tentative="1">
      <w:start w:val="1"/>
      <w:numFmt w:val="lowerLetter"/>
      <w:lvlText w:val="%5."/>
      <w:lvlJc w:val="left"/>
      <w:pPr>
        <w:ind w:left="3465" w:hanging="360"/>
      </w:pPr>
    </w:lvl>
    <w:lvl w:ilvl="5" w:tplc="0409001B" w:tentative="1">
      <w:start w:val="1"/>
      <w:numFmt w:val="lowerRoman"/>
      <w:lvlText w:val="%6."/>
      <w:lvlJc w:val="right"/>
      <w:pPr>
        <w:ind w:left="4185" w:hanging="180"/>
      </w:pPr>
    </w:lvl>
    <w:lvl w:ilvl="6" w:tplc="0409000F" w:tentative="1">
      <w:start w:val="1"/>
      <w:numFmt w:val="decimal"/>
      <w:lvlText w:val="%7."/>
      <w:lvlJc w:val="left"/>
      <w:pPr>
        <w:ind w:left="4905" w:hanging="360"/>
      </w:pPr>
    </w:lvl>
    <w:lvl w:ilvl="7" w:tplc="04090019" w:tentative="1">
      <w:start w:val="1"/>
      <w:numFmt w:val="lowerLetter"/>
      <w:lvlText w:val="%8."/>
      <w:lvlJc w:val="left"/>
      <w:pPr>
        <w:ind w:left="5625" w:hanging="360"/>
      </w:pPr>
    </w:lvl>
    <w:lvl w:ilvl="8" w:tplc="0409001B" w:tentative="1">
      <w:start w:val="1"/>
      <w:numFmt w:val="lowerRoman"/>
      <w:lvlText w:val="%9."/>
      <w:lvlJc w:val="right"/>
      <w:pPr>
        <w:ind w:left="6345" w:hanging="180"/>
      </w:pPr>
    </w:lvl>
  </w:abstractNum>
  <w:abstractNum w:abstractNumId="9" w15:restartNumberingAfterBreak="0">
    <w:nsid w:val="478D3C99"/>
    <w:multiLevelType w:val="hybridMultilevel"/>
    <w:tmpl w:val="8CFE5602"/>
    <w:lvl w:ilvl="0" w:tplc="4044C56E">
      <w:start w:val="1"/>
      <w:numFmt w:val="lowerLetter"/>
      <w:lvlText w:val="%1."/>
      <w:lvlJc w:val="left"/>
      <w:pPr>
        <w:ind w:left="1800" w:hanging="360"/>
      </w:pPr>
      <w:rPr>
        <w:rFonts w:hint="default"/>
      </w:rPr>
    </w:lvl>
    <w:lvl w:ilvl="1" w:tplc="04090019" w:tentative="1">
      <w:start w:val="1"/>
      <w:numFmt w:val="lowerLetter"/>
      <w:lvlText w:val="%2."/>
      <w:lvlJc w:val="left"/>
      <w:pPr>
        <w:ind w:left="2520" w:hanging="360"/>
      </w:pPr>
    </w:lvl>
    <w:lvl w:ilvl="2" w:tplc="0409001B" w:tentative="1">
      <w:start w:val="1"/>
      <w:numFmt w:val="lowerRoman"/>
      <w:lvlText w:val="%3."/>
      <w:lvlJc w:val="right"/>
      <w:pPr>
        <w:ind w:left="3240" w:hanging="180"/>
      </w:pPr>
    </w:lvl>
    <w:lvl w:ilvl="3" w:tplc="0409000F" w:tentative="1">
      <w:start w:val="1"/>
      <w:numFmt w:val="decimal"/>
      <w:lvlText w:val="%4."/>
      <w:lvlJc w:val="left"/>
      <w:pPr>
        <w:ind w:left="3960" w:hanging="360"/>
      </w:pPr>
    </w:lvl>
    <w:lvl w:ilvl="4" w:tplc="04090019" w:tentative="1">
      <w:start w:val="1"/>
      <w:numFmt w:val="lowerLetter"/>
      <w:lvlText w:val="%5."/>
      <w:lvlJc w:val="left"/>
      <w:pPr>
        <w:ind w:left="4680" w:hanging="360"/>
      </w:pPr>
    </w:lvl>
    <w:lvl w:ilvl="5" w:tplc="0409001B" w:tentative="1">
      <w:start w:val="1"/>
      <w:numFmt w:val="lowerRoman"/>
      <w:lvlText w:val="%6."/>
      <w:lvlJc w:val="right"/>
      <w:pPr>
        <w:ind w:left="5400" w:hanging="180"/>
      </w:pPr>
    </w:lvl>
    <w:lvl w:ilvl="6" w:tplc="0409000F" w:tentative="1">
      <w:start w:val="1"/>
      <w:numFmt w:val="decimal"/>
      <w:lvlText w:val="%7."/>
      <w:lvlJc w:val="left"/>
      <w:pPr>
        <w:ind w:left="6120" w:hanging="360"/>
      </w:pPr>
    </w:lvl>
    <w:lvl w:ilvl="7" w:tplc="04090019" w:tentative="1">
      <w:start w:val="1"/>
      <w:numFmt w:val="lowerLetter"/>
      <w:lvlText w:val="%8."/>
      <w:lvlJc w:val="left"/>
      <w:pPr>
        <w:ind w:left="6840" w:hanging="360"/>
      </w:pPr>
    </w:lvl>
    <w:lvl w:ilvl="8" w:tplc="0409001B" w:tentative="1">
      <w:start w:val="1"/>
      <w:numFmt w:val="lowerRoman"/>
      <w:lvlText w:val="%9."/>
      <w:lvlJc w:val="right"/>
      <w:pPr>
        <w:ind w:left="7560" w:hanging="180"/>
      </w:pPr>
    </w:lvl>
  </w:abstractNum>
  <w:abstractNum w:abstractNumId="10" w15:restartNumberingAfterBreak="0">
    <w:nsid w:val="57A34198"/>
    <w:multiLevelType w:val="hybridMultilevel"/>
    <w:tmpl w:val="C6B835A0"/>
    <w:lvl w:ilvl="0" w:tplc="574EDD8C">
      <w:start w:val="1"/>
      <w:numFmt w:val="decimal"/>
      <w:lvlText w:val="%1."/>
      <w:lvlJc w:val="left"/>
      <w:pPr>
        <w:ind w:left="1080" w:hanging="360"/>
      </w:pPr>
      <w:rPr>
        <w:rFonts w:hint="default"/>
      </w:rPr>
    </w:lvl>
    <w:lvl w:ilvl="1" w:tplc="04090019" w:tentative="1">
      <w:start w:val="1"/>
      <w:numFmt w:val="lowerLetter"/>
      <w:lvlText w:val="%2."/>
      <w:lvlJc w:val="left"/>
      <w:pPr>
        <w:ind w:left="1800" w:hanging="360"/>
      </w:pPr>
    </w:lvl>
    <w:lvl w:ilvl="2" w:tplc="0409001B" w:tentative="1">
      <w:start w:val="1"/>
      <w:numFmt w:val="lowerRoman"/>
      <w:lvlText w:val="%3."/>
      <w:lvlJc w:val="right"/>
      <w:pPr>
        <w:ind w:left="2520" w:hanging="180"/>
      </w:pPr>
    </w:lvl>
    <w:lvl w:ilvl="3" w:tplc="0409000F" w:tentative="1">
      <w:start w:val="1"/>
      <w:numFmt w:val="decimal"/>
      <w:lvlText w:val="%4."/>
      <w:lvlJc w:val="left"/>
      <w:pPr>
        <w:ind w:left="3240" w:hanging="360"/>
      </w:pPr>
    </w:lvl>
    <w:lvl w:ilvl="4" w:tplc="04090019" w:tentative="1">
      <w:start w:val="1"/>
      <w:numFmt w:val="lowerLetter"/>
      <w:lvlText w:val="%5."/>
      <w:lvlJc w:val="left"/>
      <w:pPr>
        <w:ind w:left="3960" w:hanging="360"/>
      </w:pPr>
    </w:lvl>
    <w:lvl w:ilvl="5" w:tplc="0409001B" w:tentative="1">
      <w:start w:val="1"/>
      <w:numFmt w:val="lowerRoman"/>
      <w:lvlText w:val="%6."/>
      <w:lvlJc w:val="right"/>
      <w:pPr>
        <w:ind w:left="4680" w:hanging="180"/>
      </w:pPr>
    </w:lvl>
    <w:lvl w:ilvl="6" w:tplc="0409000F" w:tentative="1">
      <w:start w:val="1"/>
      <w:numFmt w:val="decimal"/>
      <w:lvlText w:val="%7."/>
      <w:lvlJc w:val="left"/>
      <w:pPr>
        <w:ind w:left="5400" w:hanging="360"/>
      </w:pPr>
    </w:lvl>
    <w:lvl w:ilvl="7" w:tplc="04090019" w:tentative="1">
      <w:start w:val="1"/>
      <w:numFmt w:val="lowerLetter"/>
      <w:lvlText w:val="%8."/>
      <w:lvlJc w:val="left"/>
      <w:pPr>
        <w:ind w:left="6120" w:hanging="360"/>
      </w:pPr>
    </w:lvl>
    <w:lvl w:ilvl="8" w:tplc="0409001B" w:tentative="1">
      <w:start w:val="1"/>
      <w:numFmt w:val="lowerRoman"/>
      <w:lvlText w:val="%9."/>
      <w:lvlJc w:val="right"/>
      <w:pPr>
        <w:ind w:left="6840" w:hanging="180"/>
      </w:pPr>
    </w:lvl>
  </w:abstractNum>
  <w:abstractNum w:abstractNumId="11" w15:restartNumberingAfterBreak="0">
    <w:nsid w:val="58340A9C"/>
    <w:multiLevelType w:val="hybridMultilevel"/>
    <w:tmpl w:val="72A21CB0"/>
    <w:lvl w:ilvl="0" w:tplc="9AF662F2">
      <w:start w:val="1"/>
      <w:numFmt w:val="decimal"/>
      <w:lvlText w:val="%1."/>
      <w:lvlJc w:val="left"/>
      <w:pPr>
        <w:ind w:left="1080" w:hanging="360"/>
      </w:pPr>
      <w:rPr>
        <w:rFonts w:hint="default"/>
      </w:rPr>
    </w:lvl>
    <w:lvl w:ilvl="1" w:tplc="04090019" w:tentative="1">
      <w:start w:val="1"/>
      <w:numFmt w:val="lowerLetter"/>
      <w:lvlText w:val="%2."/>
      <w:lvlJc w:val="left"/>
      <w:pPr>
        <w:ind w:left="1800" w:hanging="360"/>
      </w:pPr>
    </w:lvl>
    <w:lvl w:ilvl="2" w:tplc="0409001B" w:tentative="1">
      <w:start w:val="1"/>
      <w:numFmt w:val="lowerRoman"/>
      <w:lvlText w:val="%3."/>
      <w:lvlJc w:val="right"/>
      <w:pPr>
        <w:ind w:left="2520" w:hanging="180"/>
      </w:pPr>
    </w:lvl>
    <w:lvl w:ilvl="3" w:tplc="0409000F" w:tentative="1">
      <w:start w:val="1"/>
      <w:numFmt w:val="decimal"/>
      <w:lvlText w:val="%4."/>
      <w:lvlJc w:val="left"/>
      <w:pPr>
        <w:ind w:left="3240" w:hanging="360"/>
      </w:pPr>
    </w:lvl>
    <w:lvl w:ilvl="4" w:tplc="04090019" w:tentative="1">
      <w:start w:val="1"/>
      <w:numFmt w:val="lowerLetter"/>
      <w:lvlText w:val="%5."/>
      <w:lvlJc w:val="left"/>
      <w:pPr>
        <w:ind w:left="3960" w:hanging="360"/>
      </w:pPr>
    </w:lvl>
    <w:lvl w:ilvl="5" w:tplc="0409001B" w:tentative="1">
      <w:start w:val="1"/>
      <w:numFmt w:val="lowerRoman"/>
      <w:lvlText w:val="%6."/>
      <w:lvlJc w:val="right"/>
      <w:pPr>
        <w:ind w:left="4680" w:hanging="180"/>
      </w:pPr>
    </w:lvl>
    <w:lvl w:ilvl="6" w:tplc="0409000F" w:tentative="1">
      <w:start w:val="1"/>
      <w:numFmt w:val="decimal"/>
      <w:lvlText w:val="%7."/>
      <w:lvlJc w:val="left"/>
      <w:pPr>
        <w:ind w:left="5400" w:hanging="360"/>
      </w:pPr>
    </w:lvl>
    <w:lvl w:ilvl="7" w:tplc="04090019" w:tentative="1">
      <w:start w:val="1"/>
      <w:numFmt w:val="lowerLetter"/>
      <w:lvlText w:val="%8."/>
      <w:lvlJc w:val="left"/>
      <w:pPr>
        <w:ind w:left="6120" w:hanging="360"/>
      </w:pPr>
    </w:lvl>
    <w:lvl w:ilvl="8" w:tplc="0409001B" w:tentative="1">
      <w:start w:val="1"/>
      <w:numFmt w:val="lowerRoman"/>
      <w:lvlText w:val="%9."/>
      <w:lvlJc w:val="right"/>
      <w:pPr>
        <w:ind w:left="6840" w:hanging="180"/>
      </w:pPr>
    </w:lvl>
  </w:abstractNum>
  <w:abstractNum w:abstractNumId="12" w15:restartNumberingAfterBreak="0">
    <w:nsid w:val="63CE1887"/>
    <w:multiLevelType w:val="hybridMultilevel"/>
    <w:tmpl w:val="0D7A59FE"/>
    <w:lvl w:ilvl="0" w:tplc="CB2006FA">
      <w:start w:val="1"/>
      <w:numFmt w:val="lowerLetter"/>
      <w:lvlText w:val="%1."/>
      <w:lvlJc w:val="left"/>
      <w:pPr>
        <w:ind w:left="1800" w:hanging="360"/>
      </w:pPr>
      <w:rPr>
        <w:rFonts w:hint="default"/>
      </w:rPr>
    </w:lvl>
    <w:lvl w:ilvl="1" w:tplc="04090019" w:tentative="1">
      <w:start w:val="1"/>
      <w:numFmt w:val="lowerLetter"/>
      <w:lvlText w:val="%2."/>
      <w:lvlJc w:val="left"/>
      <w:pPr>
        <w:ind w:left="2520" w:hanging="360"/>
      </w:pPr>
    </w:lvl>
    <w:lvl w:ilvl="2" w:tplc="0409001B" w:tentative="1">
      <w:start w:val="1"/>
      <w:numFmt w:val="lowerRoman"/>
      <w:lvlText w:val="%3."/>
      <w:lvlJc w:val="right"/>
      <w:pPr>
        <w:ind w:left="3240" w:hanging="180"/>
      </w:pPr>
    </w:lvl>
    <w:lvl w:ilvl="3" w:tplc="0409000F" w:tentative="1">
      <w:start w:val="1"/>
      <w:numFmt w:val="decimal"/>
      <w:lvlText w:val="%4."/>
      <w:lvlJc w:val="left"/>
      <w:pPr>
        <w:ind w:left="3960" w:hanging="360"/>
      </w:pPr>
    </w:lvl>
    <w:lvl w:ilvl="4" w:tplc="04090019" w:tentative="1">
      <w:start w:val="1"/>
      <w:numFmt w:val="lowerLetter"/>
      <w:lvlText w:val="%5."/>
      <w:lvlJc w:val="left"/>
      <w:pPr>
        <w:ind w:left="4680" w:hanging="360"/>
      </w:pPr>
    </w:lvl>
    <w:lvl w:ilvl="5" w:tplc="0409001B" w:tentative="1">
      <w:start w:val="1"/>
      <w:numFmt w:val="lowerRoman"/>
      <w:lvlText w:val="%6."/>
      <w:lvlJc w:val="right"/>
      <w:pPr>
        <w:ind w:left="5400" w:hanging="180"/>
      </w:pPr>
    </w:lvl>
    <w:lvl w:ilvl="6" w:tplc="0409000F" w:tentative="1">
      <w:start w:val="1"/>
      <w:numFmt w:val="decimal"/>
      <w:lvlText w:val="%7."/>
      <w:lvlJc w:val="left"/>
      <w:pPr>
        <w:ind w:left="6120" w:hanging="360"/>
      </w:pPr>
    </w:lvl>
    <w:lvl w:ilvl="7" w:tplc="04090019" w:tentative="1">
      <w:start w:val="1"/>
      <w:numFmt w:val="lowerLetter"/>
      <w:lvlText w:val="%8."/>
      <w:lvlJc w:val="left"/>
      <w:pPr>
        <w:ind w:left="6840" w:hanging="360"/>
      </w:pPr>
    </w:lvl>
    <w:lvl w:ilvl="8" w:tplc="0409001B" w:tentative="1">
      <w:start w:val="1"/>
      <w:numFmt w:val="lowerRoman"/>
      <w:lvlText w:val="%9."/>
      <w:lvlJc w:val="right"/>
      <w:pPr>
        <w:ind w:left="7560" w:hanging="180"/>
      </w:pPr>
    </w:lvl>
  </w:abstractNum>
  <w:abstractNum w:abstractNumId="13" w15:restartNumberingAfterBreak="0">
    <w:nsid w:val="64F25933"/>
    <w:multiLevelType w:val="hybridMultilevel"/>
    <w:tmpl w:val="83AE4C6C"/>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14" w15:restartNumberingAfterBreak="0">
    <w:nsid w:val="780D632C"/>
    <w:multiLevelType w:val="hybridMultilevel"/>
    <w:tmpl w:val="B1B277B6"/>
    <w:lvl w:ilvl="0" w:tplc="04090001">
      <w:start w:val="1"/>
      <w:numFmt w:val="bullet"/>
      <w:lvlText w:val=""/>
      <w:lvlJc w:val="left"/>
      <w:pPr>
        <w:ind w:left="720" w:hanging="360"/>
      </w:pPr>
      <w:rPr>
        <w:rFonts w:ascii="Symbol" w:hAnsi="Symbol" w:hint="default"/>
      </w:rPr>
    </w:lvl>
    <w:lvl w:ilvl="1" w:tplc="04090003">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15" w15:restartNumberingAfterBreak="0">
    <w:nsid w:val="791153F3"/>
    <w:multiLevelType w:val="hybridMultilevel"/>
    <w:tmpl w:val="167AA1AC"/>
    <w:lvl w:ilvl="0" w:tplc="526455D4">
      <w:start w:val="1"/>
      <w:numFmt w:val="decimal"/>
      <w:lvlText w:val="%1."/>
      <w:lvlJc w:val="left"/>
      <w:pPr>
        <w:ind w:left="1080" w:hanging="360"/>
      </w:pPr>
      <w:rPr>
        <w:rFonts w:hint="default"/>
      </w:rPr>
    </w:lvl>
    <w:lvl w:ilvl="1" w:tplc="04090019" w:tentative="1">
      <w:start w:val="1"/>
      <w:numFmt w:val="lowerLetter"/>
      <w:lvlText w:val="%2."/>
      <w:lvlJc w:val="left"/>
      <w:pPr>
        <w:ind w:left="1800" w:hanging="360"/>
      </w:pPr>
    </w:lvl>
    <w:lvl w:ilvl="2" w:tplc="0409001B" w:tentative="1">
      <w:start w:val="1"/>
      <w:numFmt w:val="lowerRoman"/>
      <w:lvlText w:val="%3."/>
      <w:lvlJc w:val="right"/>
      <w:pPr>
        <w:ind w:left="2520" w:hanging="180"/>
      </w:pPr>
    </w:lvl>
    <w:lvl w:ilvl="3" w:tplc="0409000F" w:tentative="1">
      <w:start w:val="1"/>
      <w:numFmt w:val="decimal"/>
      <w:lvlText w:val="%4."/>
      <w:lvlJc w:val="left"/>
      <w:pPr>
        <w:ind w:left="3240" w:hanging="360"/>
      </w:pPr>
    </w:lvl>
    <w:lvl w:ilvl="4" w:tplc="04090019" w:tentative="1">
      <w:start w:val="1"/>
      <w:numFmt w:val="lowerLetter"/>
      <w:lvlText w:val="%5."/>
      <w:lvlJc w:val="left"/>
      <w:pPr>
        <w:ind w:left="3960" w:hanging="360"/>
      </w:pPr>
    </w:lvl>
    <w:lvl w:ilvl="5" w:tplc="0409001B" w:tentative="1">
      <w:start w:val="1"/>
      <w:numFmt w:val="lowerRoman"/>
      <w:lvlText w:val="%6."/>
      <w:lvlJc w:val="right"/>
      <w:pPr>
        <w:ind w:left="4680" w:hanging="180"/>
      </w:pPr>
    </w:lvl>
    <w:lvl w:ilvl="6" w:tplc="0409000F" w:tentative="1">
      <w:start w:val="1"/>
      <w:numFmt w:val="decimal"/>
      <w:lvlText w:val="%7."/>
      <w:lvlJc w:val="left"/>
      <w:pPr>
        <w:ind w:left="5400" w:hanging="360"/>
      </w:pPr>
    </w:lvl>
    <w:lvl w:ilvl="7" w:tplc="04090019" w:tentative="1">
      <w:start w:val="1"/>
      <w:numFmt w:val="lowerLetter"/>
      <w:lvlText w:val="%8."/>
      <w:lvlJc w:val="left"/>
      <w:pPr>
        <w:ind w:left="6120" w:hanging="360"/>
      </w:pPr>
    </w:lvl>
    <w:lvl w:ilvl="8" w:tplc="0409001B" w:tentative="1">
      <w:start w:val="1"/>
      <w:numFmt w:val="lowerRoman"/>
      <w:lvlText w:val="%9."/>
      <w:lvlJc w:val="right"/>
      <w:pPr>
        <w:ind w:left="6840" w:hanging="180"/>
      </w:pPr>
    </w:lvl>
  </w:abstractNum>
  <w:abstractNum w:abstractNumId="16" w15:restartNumberingAfterBreak="0">
    <w:nsid w:val="7BD3265F"/>
    <w:multiLevelType w:val="hybridMultilevel"/>
    <w:tmpl w:val="7174DBEC"/>
    <w:lvl w:ilvl="0" w:tplc="04090001">
      <w:start w:val="1"/>
      <w:numFmt w:val="bullet"/>
      <w:lvlText w:val=""/>
      <w:lvlJc w:val="left"/>
      <w:pPr>
        <w:ind w:left="2880" w:hanging="360"/>
      </w:pPr>
      <w:rPr>
        <w:rFonts w:ascii="Symbol" w:hAnsi="Symbol" w:hint="default"/>
      </w:rPr>
    </w:lvl>
    <w:lvl w:ilvl="1" w:tplc="04090003" w:tentative="1">
      <w:start w:val="1"/>
      <w:numFmt w:val="bullet"/>
      <w:lvlText w:val="o"/>
      <w:lvlJc w:val="left"/>
      <w:pPr>
        <w:ind w:left="3600" w:hanging="360"/>
      </w:pPr>
      <w:rPr>
        <w:rFonts w:ascii="Courier New" w:hAnsi="Courier New" w:cs="Courier New" w:hint="default"/>
      </w:rPr>
    </w:lvl>
    <w:lvl w:ilvl="2" w:tplc="04090005" w:tentative="1">
      <w:start w:val="1"/>
      <w:numFmt w:val="bullet"/>
      <w:lvlText w:val=""/>
      <w:lvlJc w:val="left"/>
      <w:pPr>
        <w:ind w:left="4320" w:hanging="360"/>
      </w:pPr>
      <w:rPr>
        <w:rFonts w:ascii="Wingdings" w:hAnsi="Wingdings" w:hint="default"/>
      </w:rPr>
    </w:lvl>
    <w:lvl w:ilvl="3" w:tplc="04090001" w:tentative="1">
      <w:start w:val="1"/>
      <w:numFmt w:val="bullet"/>
      <w:lvlText w:val=""/>
      <w:lvlJc w:val="left"/>
      <w:pPr>
        <w:ind w:left="5040" w:hanging="360"/>
      </w:pPr>
      <w:rPr>
        <w:rFonts w:ascii="Symbol" w:hAnsi="Symbol" w:hint="default"/>
      </w:rPr>
    </w:lvl>
    <w:lvl w:ilvl="4" w:tplc="04090003" w:tentative="1">
      <w:start w:val="1"/>
      <w:numFmt w:val="bullet"/>
      <w:lvlText w:val="o"/>
      <w:lvlJc w:val="left"/>
      <w:pPr>
        <w:ind w:left="5760" w:hanging="360"/>
      </w:pPr>
      <w:rPr>
        <w:rFonts w:ascii="Courier New" w:hAnsi="Courier New" w:cs="Courier New" w:hint="default"/>
      </w:rPr>
    </w:lvl>
    <w:lvl w:ilvl="5" w:tplc="04090005" w:tentative="1">
      <w:start w:val="1"/>
      <w:numFmt w:val="bullet"/>
      <w:lvlText w:val=""/>
      <w:lvlJc w:val="left"/>
      <w:pPr>
        <w:ind w:left="6480" w:hanging="360"/>
      </w:pPr>
      <w:rPr>
        <w:rFonts w:ascii="Wingdings" w:hAnsi="Wingdings" w:hint="default"/>
      </w:rPr>
    </w:lvl>
    <w:lvl w:ilvl="6" w:tplc="04090001" w:tentative="1">
      <w:start w:val="1"/>
      <w:numFmt w:val="bullet"/>
      <w:lvlText w:val=""/>
      <w:lvlJc w:val="left"/>
      <w:pPr>
        <w:ind w:left="7200" w:hanging="360"/>
      </w:pPr>
      <w:rPr>
        <w:rFonts w:ascii="Symbol" w:hAnsi="Symbol" w:hint="default"/>
      </w:rPr>
    </w:lvl>
    <w:lvl w:ilvl="7" w:tplc="04090003" w:tentative="1">
      <w:start w:val="1"/>
      <w:numFmt w:val="bullet"/>
      <w:lvlText w:val="o"/>
      <w:lvlJc w:val="left"/>
      <w:pPr>
        <w:ind w:left="7920" w:hanging="360"/>
      </w:pPr>
      <w:rPr>
        <w:rFonts w:ascii="Courier New" w:hAnsi="Courier New" w:cs="Courier New" w:hint="default"/>
      </w:rPr>
    </w:lvl>
    <w:lvl w:ilvl="8" w:tplc="04090005" w:tentative="1">
      <w:start w:val="1"/>
      <w:numFmt w:val="bullet"/>
      <w:lvlText w:val=""/>
      <w:lvlJc w:val="left"/>
      <w:pPr>
        <w:ind w:left="8640" w:hanging="360"/>
      </w:pPr>
      <w:rPr>
        <w:rFonts w:ascii="Wingdings" w:hAnsi="Wingdings" w:hint="default"/>
      </w:rPr>
    </w:lvl>
  </w:abstractNum>
  <w:num w:numId="1" w16cid:durableId="1600984908">
    <w:abstractNumId w:val="1"/>
    <w:lvlOverride w:ilvl="0">
      <w:startOverride w:val="10"/>
      <w:lvl w:ilvl="0">
        <w:start w:val="10"/>
        <w:numFmt w:val="decimal"/>
        <w:lvlText w:val="%1."/>
        <w:lvlJc w:val="left"/>
      </w:lvl>
    </w:lvlOverride>
    <w:lvlOverride w:ilvl="1">
      <w:startOverride w:val="1"/>
      <w:lvl w:ilvl="1">
        <w:start w:val="1"/>
        <w:numFmt w:val="decimal"/>
        <w:lvlText w:val="%2."/>
        <w:lvlJc w:val="left"/>
      </w:lvl>
    </w:lvlOverride>
    <w:lvlOverride w:ilvl="2">
      <w:startOverride w:val="1"/>
      <w:lvl w:ilvl="2">
        <w:start w:val="1"/>
        <w:numFmt w:val="decimal"/>
        <w:lvlText w:val="%3."/>
        <w:lvlJc w:val="left"/>
      </w:lvl>
    </w:lvlOverride>
    <w:lvlOverride w:ilvl="3">
      <w:startOverride w:val="1"/>
      <w:lvl w:ilvl="3">
        <w:start w:val="1"/>
        <w:numFmt w:val="decimal"/>
        <w:lvlText w:val="%4."/>
        <w:lvlJc w:val="left"/>
      </w:lvl>
    </w:lvlOverride>
    <w:lvlOverride w:ilvl="4">
      <w:startOverride w:val="1"/>
      <w:lvl w:ilvl="4">
        <w:start w:val="1"/>
        <w:numFmt w:val="decimal"/>
        <w:lvlText w:val="%5."/>
        <w:lvlJc w:val="left"/>
      </w:lvl>
    </w:lvlOverride>
    <w:lvlOverride w:ilvl="5">
      <w:startOverride w:val="1"/>
      <w:lvl w:ilvl="5">
        <w:start w:val="1"/>
        <w:numFmt w:val="decimal"/>
        <w:lvlText w:val="%6."/>
        <w:lvlJc w:val="left"/>
      </w:lvl>
    </w:lvlOverride>
    <w:lvlOverride w:ilvl="6">
      <w:startOverride w:val="1"/>
      <w:lvl w:ilvl="6">
        <w:start w:val="1"/>
        <w:numFmt w:val="decimal"/>
        <w:lvlText w:val="%7."/>
        <w:lvlJc w:val="left"/>
      </w:lvl>
    </w:lvlOverride>
    <w:lvlOverride w:ilvl="7">
      <w:startOverride w:val="1"/>
      <w:lvl w:ilvl="7">
        <w:start w:val="1"/>
        <w:numFmt w:val="decimal"/>
        <w:lvlText w:val="%8."/>
        <w:lvlJc w:val="left"/>
      </w:lvl>
    </w:lvlOverride>
  </w:num>
  <w:num w:numId="2" w16cid:durableId="392585004">
    <w:abstractNumId w:val="13"/>
  </w:num>
  <w:num w:numId="3" w16cid:durableId="493499264">
    <w:abstractNumId w:val="2"/>
  </w:num>
  <w:num w:numId="4" w16cid:durableId="963538110">
    <w:abstractNumId w:val="2"/>
    <w:lvlOverride w:ilvl="0"/>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5" w16cid:durableId="638073350">
    <w:abstractNumId w:val="5"/>
    <w:lvlOverride w:ilvl="0"/>
    <w:lvlOverride w:ilvl="1"/>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6" w16cid:durableId="2006008944">
    <w:abstractNumId w:val="8"/>
  </w:num>
  <w:num w:numId="7" w16cid:durableId="935401192">
    <w:abstractNumId w:val="16"/>
  </w:num>
  <w:num w:numId="8" w16cid:durableId="769353181">
    <w:abstractNumId w:val="14"/>
  </w:num>
  <w:num w:numId="9" w16cid:durableId="1915386077">
    <w:abstractNumId w:val="11"/>
  </w:num>
  <w:num w:numId="10" w16cid:durableId="1947733550">
    <w:abstractNumId w:val="6"/>
  </w:num>
  <w:num w:numId="11" w16cid:durableId="1953126037">
    <w:abstractNumId w:val="12"/>
  </w:num>
  <w:num w:numId="12" w16cid:durableId="47534555">
    <w:abstractNumId w:val="10"/>
  </w:num>
  <w:num w:numId="13" w16cid:durableId="1694988125">
    <w:abstractNumId w:val="4"/>
  </w:num>
  <w:num w:numId="14" w16cid:durableId="421338091">
    <w:abstractNumId w:val="15"/>
  </w:num>
  <w:num w:numId="15" w16cid:durableId="154348117">
    <w:abstractNumId w:val="7"/>
  </w:num>
  <w:num w:numId="16" w16cid:durableId="1673486123">
    <w:abstractNumId w:val="9"/>
  </w:num>
  <w:num w:numId="17" w16cid:durableId="893471876">
    <w:abstractNumId w:val="3"/>
  </w:num>
</w:numbering>
</file>

<file path=word/people.xml><?xml version="1.0" encoding="utf-8"?>
<w15:people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15:person w15:author="Isaac Diiorio (Contractor)">
    <w15:presenceInfo w15:providerId="AD" w15:userId="S::Isaac.Diiorio@trade.gov::6aae8a7d-6419-407d-9e28-f4a0cb03fc79"/>
  </w15:person>
</w15:people>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64"/>
  <w:embedSystemFonts/>
  <w:bordersDoNotSurroundHeader/>
  <w:bordersDoNotSurroundFooter/>
  <w:hideSpellingErrors/>
  <w:hideGrammaticalErrors/>
  <w:defaultTabStop w:val="720"/>
  <w:drawingGridHorizontalSpacing w:val="120"/>
  <w:drawingGridVerticalSpacing w:val="120"/>
  <w:displayHorizontalDrawingGridEvery w:val="0"/>
  <w:displayVerticalDrawingGridEvery w:val="3"/>
  <w:doNotShadeFormData/>
  <w:characterSpacingControl w:val="compressPunctuation"/>
  <w:doNotValidateAgainstSchema/>
  <w:doNotDemarcateInvalidXml/>
  <w:footnotePr>
    <w:footnote w:id="-1"/>
    <w:footnote w:id="0"/>
    <w:footnote w:id="1"/>
  </w:footnotePr>
  <w:endnotePr>
    <w:endnote w:id="-1"/>
    <w:endnote w:id="0"/>
    <w:endnote w:id="1"/>
  </w:endnotePr>
  <w:compat>
    <w:spaceForUL/>
    <w:balanceSingleByteDoubleByteWidth/>
    <w:doNotLeaveBackslashAlone/>
    <w:ulTrailSpace/>
    <w:doNotExpandShiftReturn/>
    <w:adjustLineHeightInTable/>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942124"/>
    <w:rsid w:val="000040D2"/>
    <w:rsid w:val="00005427"/>
    <w:rsid w:val="00024144"/>
    <w:rsid w:val="00042210"/>
    <w:rsid w:val="00061826"/>
    <w:rsid w:val="000647D6"/>
    <w:rsid w:val="00067F13"/>
    <w:rsid w:val="00072F17"/>
    <w:rsid w:val="000866C5"/>
    <w:rsid w:val="0009706D"/>
    <w:rsid w:val="000A2E3D"/>
    <w:rsid w:val="000B1C8E"/>
    <w:rsid w:val="000B7314"/>
    <w:rsid w:val="000C4F46"/>
    <w:rsid w:val="000E05CA"/>
    <w:rsid w:val="000F0CF3"/>
    <w:rsid w:val="000F2C22"/>
    <w:rsid w:val="000F48E4"/>
    <w:rsid w:val="0012631C"/>
    <w:rsid w:val="00126C61"/>
    <w:rsid w:val="00133AEA"/>
    <w:rsid w:val="001445BE"/>
    <w:rsid w:val="00156CED"/>
    <w:rsid w:val="00170523"/>
    <w:rsid w:val="0017282D"/>
    <w:rsid w:val="0017539A"/>
    <w:rsid w:val="0018460C"/>
    <w:rsid w:val="001A1C19"/>
    <w:rsid w:val="001A37CF"/>
    <w:rsid w:val="001B4A5E"/>
    <w:rsid w:val="001B59E5"/>
    <w:rsid w:val="002053A7"/>
    <w:rsid w:val="002123FC"/>
    <w:rsid w:val="00222BD6"/>
    <w:rsid w:val="00234C01"/>
    <w:rsid w:val="002358D9"/>
    <w:rsid w:val="00240C7B"/>
    <w:rsid w:val="00244B81"/>
    <w:rsid w:val="002566DE"/>
    <w:rsid w:val="00261F48"/>
    <w:rsid w:val="00263F16"/>
    <w:rsid w:val="00267249"/>
    <w:rsid w:val="002C61DA"/>
    <w:rsid w:val="002D474A"/>
    <w:rsid w:val="002D54AE"/>
    <w:rsid w:val="002D69CA"/>
    <w:rsid w:val="002E3CF3"/>
    <w:rsid w:val="002E5AA0"/>
    <w:rsid w:val="002E73D6"/>
    <w:rsid w:val="002F62E7"/>
    <w:rsid w:val="002F6B7B"/>
    <w:rsid w:val="00320CE2"/>
    <w:rsid w:val="00326C25"/>
    <w:rsid w:val="00336EAB"/>
    <w:rsid w:val="00351933"/>
    <w:rsid w:val="003576E6"/>
    <w:rsid w:val="003620CA"/>
    <w:rsid w:val="00372291"/>
    <w:rsid w:val="0037563E"/>
    <w:rsid w:val="00383855"/>
    <w:rsid w:val="0039364D"/>
    <w:rsid w:val="00396328"/>
    <w:rsid w:val="003A1141"/>
    <w:rsid w:val="003B30D2"/>
    <w:rsid w:val="003B62F0"/>
    <w:rsid w:val="003C2E3E"/>
    <w:rsid w:val="003C3CA8"/>
    <w:rsid w:val="003C4B8B"/>
    <w:rsid w:val="0041454F"/>
    <w:rsid w:val="00414FD6"/>
    <w:rsid w:val="004275F6"/>
    <w:rsid w:val="00430D2A"/>
    <w:rsid w:val="0044275C"/>
    <w:rsid w:val="00442EDB"/>
    <w:rsid w:val="00456E8B"/>
    <w:rsid w:val="00466C92"/>
    <w:rsid w:val="00481042"/>
    <w:rsid w:val="004833B9"/>
    <w:rsid w:val="004A1411"/>
    <w:rsid w:val="004A38DA"/>
    <w:rsid w:val="004A4CE1"/>
    <w:rsid w:val="004C2466"/>
    <w:rsid w:val="004C5BC4"/>
    <w:rsid w:val="004D349F"/>
    <w:rsid w:val="004D6E9D"/>
    <w:rsid w:val="004E5315"/>
    <w:rsid w:val="004F33F2"/>
    <w:rsid w:val="004F6D76"/>
    <w:rsid w:val="00514F3E"/>
    <w:rsid w:val="005279E7"/>
    <w:rsid w:val="00532BCC"/>
    <w:rsid w:val="005535D0"/>
    <w:rsid w:val="00561B2E"/>
    <w:rsid w:val="00561CD4"/>
    <w:rsid w:val="00580C65"/>
    <w:rsid w:val="00594162"/>
    <w:rsid w:val="005958DF"/>
    <w:rsid w:val="0059693E"/>
    <w:rsid w:val="005B0124"/>
    <w:rsid w:val="005C0B10"/>
    <w:rsid w:val="005C4572"/>
    <w:rsid w:val="005E0650"/>
    <w:rsid w:val="005E52F0"/>
    <w:rsid w:val="006019E8"/>
    <w:rsid w:val="00603631"/>
    <w:rsid w:val="00613066"/>
    <w:rsid w:val="00625594"/>
    <w:rsid w:val="00634154"/>
    <w:rsid w:val="00642863"/>
    <w:rsid w:val="00653C4F"/>
    <w:rsid w:val="00673E15"/>
    <w:rsid w:val="00682575"/>
    <w:rsid w:val="00692E28"/>
    <w:rsid w:val="00692F7C"/>
    <w:rsid w:val="006A04E6"/>
    <w:rsid w:val="006C439D"/>
    <w:rsid w:val="006D3A0C"/>
    <w:rsid w:val="006E0288"/>
    <w:rsid w:val="006E69D3"/>
    <w:rsid w:val="006F24CA"/>
    <w:rsid w:val="007015EB"/>
    <w:rsid w:val="00726C50"/>
    <w:rsid w:val="00747B46"/>
    <w:rsid w:val="0076676E"/>
    <w:rsid w:val="007677B6"/>
    <w:rsid w:val="00775B99"/>
    <w:rsid w:val="007760CF"/>
    <w:rsid w:val="007A1A76"/>
    <w:rsid w:val="007D2C63"/>
    <w:rsid w:val="007D6D3A"/>
    <w:rsid w:val="007E01F3"/>
    <w:rsid w:val="007F3B6A"/>
    <w:rsid w:val="007F5EA3"/>
    <w:rsid w:val="008002E4"/>
    <w:rsid w:val="00800CFB"/>
    <w:rsid w:val="008258DA"/>
    <w:rsid w:val="00830141"/>
    <w:rsid w:val="00832846"/>
    <w:rsid w:val="00872A89"/>
    <w:rsid w:val="008743D9"/>
    <w:rsid w:val="00881279"/>
    <w:rsid w:val="00883C60"/>
    <w:rsid w:val="00894A4A"/>
    <w:rsid w:val="00895E9A"/>
    <w:rsid w:val="008A4FFF"/>
    <w:rsid w:val="008A5DFE"/>
    <w:rsid w:val="008B5A1D"/>
    <w:rsid w:val="008C6514"/>
    <w:rsid w:val="008C6633"/>
    <w:rsid w:val="008D37D0"/>
    <w:rsid w:val="008F28A2"/>
    <w:rsid w:val="00904581"/>
    <w:rsid w:val="00912A84"/>
    <w:rsid w:val="009261E5"/>
    <w:rsid w:val="009404EA"/>
    <w:rsid w:val="00941C8E"/>
    <w:rsid w:val="00942124"/>
    <w:rsid w:val="009460AE"/>
    <w:rsid w:val="00946C4E"/>
    <w:rsid w:val="00954BFA"/>
    <w:rsid w:val="00965A3B"/>
    <w:rsid w:val="0096746B"/>
    <w:rsid w:val="009777FA"/>
    <w:rsid w:val="00992715"/>
    <w:rsid w:val="009A0CC2"/>
    <w:rsid w:val="009B241B"/>
    <w:rsid w:val="009C0A52"/>
    <w:rsid w:val="009C3970"/>
    <w:rsid w:val="009C4C72"/>
    <w:rsid w:val="009C4FFC"/>
    <w:rsid w:val="009D6062"/>
    <w:rsid w:val="009E16B3"/>
    <w:rsid w:val="00A04CDE"/>
    <w:rsid w:val="00A078A5"/>
    <w:rsid w:val="00A1026E"/>
    <w:rsid w:val="00A10BDD"/>
    <w:rsid w:val="00A353D1"/>
    <w:rsid w:val="00A44565"/>
    <w:rsid w:val="00A47153"/>
    <w:rsid w:val="00A60EF9"/>
    <w:rsid w:val="00A64F2E"/>
    <w:rsid w:val="00A80187"/>
    <w:rsid w:val="00A907C5"/>
    <w:rsid w:val="00AB184A"/>
    <w:rsid w:val="00AB2D74"/>
    <w:rsid w:val="00AB73DF"/>
    <w:rsid w:val="00AB7E9C"/>
    <w:rsid w:val="00AC1D62"/>
    <w:rsid w:val="00AE267F"/>
    <w:rsid w:val="00AE3161"/>
    <w:rsid w:val="00AF459A"/>
    <w:rsid w:val="00AF6D88"/>
    <w:rsid w:val="00B00902"/>
    <w:rsid w:val="00B016CB"/>
    <w:rsid w:val="00B12035"/>
    <w:rsid w:val="00B169BC"/>
    <w:rsid w:val="00B17B8A"/>
    <w:rsid w:val="00B21FDD"/>
    <w:rsid w:val="00B2220A"/>
    <w:rsid w:val="00B26070"/>
    <w:rsid w:val="00B27FEB"/>
    <w:rsid w:val="00B356A2"/>
    <w:rsid w:val="00B4290B"/>
    <w:rsid w:val="00B4755F"/>
    <w:rsid w:val="00B502F9"/>
    <w:rsid w:val="00B55279"/>
    <w:rsid w:val="00B56E9D"/>
    <w:rsid w:val="00B65EEE"/>
    <w:rsid w:val="00B774C5"/>
    <w:rsid w:val="00B84D25"/>
    <w:rsid w:val="00BB4369"/>
    <w:rsid w:val="00BB52EB"/>
    <w:rsid w:val="00BC2A5C"/>
    <w:rsid w:val="00BC2EE5"/>
    <w:rsid w:val="00BD030D"/>
    <w:rsid w:val="00BD7D35"/>
    <w:rsid w:val="00BF0A30"/>
    <w:rsid w:val="00C107B6"/>
    <w:rsid w:val="00C27C09"/>
    <w:rsid w:val="00C431CE"/>
    <w:rsid w:val="00C52494"/>
    <w:rsid w:val="00C52DC4"/>
    <w:rsid w:val="00C6477B"/>
    <w:rsid w:val="00CB7E07"/>
    <w:rsid w:val="00CE039D"/>
    <w:rsid w:val="00D035EB"/>
    <w:rsid w:val="00D248F5"/>
    <w:rsid w:val="00D33706"/>
    <w:rsid w:val="00D503B6"/>
    <w:rsid w:val="00D515CD"/>
    <w:rsid w:val="00D8169C"/>
    <w:rsid w:val="00DA70CB"/>
    <w:rsid w:val="00DB0046"/>
    <w:rsid w:val="00DD1FC6"/>
    <w:rsid w:val="00DF0A12"/>
    <w:rsid w:val="00DF7CD0"/>
    <w:rsid w:val="00E07161"/>
    <w:rsid w:val="00E14914"/>
    <w:rsid w:val="00E33F50"/>
    <w:rsid w:val="00E348B3"/>
    <w:rsid w:val="00E43EF5"/>
    <w:rsid w:val="00E50B3E"/>
    <w:rsid w:val="00E62ED1"/>
    <w:rsid w:val="00E665DE"/>
    <w:rsid w:val="00E67ECE"/>
    <w:rsid w:val="00E83397"/>
    <w:rsid w:val="00E91A52"/>
    <w:rsid w:val="00E97196"/>
    <w:rsid w:val="00EA5300"/>
    <w:rsid w:val="00EB3584"/>
    <w:rsid w:val="00EB5A91"/>
    <w:rsid w:val="00EB6271"/>
    <w:rsid w:val="00EB6F4D"/>
    <w:rsid w:val="00EC6252"/>
    <w:rsid w:val="00F17AF0"/>
    <w:rsid w:val="00F27A57"/>
    <w:rsid w:val="00F42B92"/>
    <w:rsid w:val="00F53609"/>
    <w:rsid w:val="00F5599D"/>
    <w:rsid w:val="00F564BA"/>
    <w:rsid w:val="00F729EC"/>
    <w:rsid w:val="00F72A01"/>
    <w:rsid w:val="00F81C93"/>
    <w:rsid w:val="00F8676F"/>
    <w:rsid w:val="00F94D8A"/>
    <w:rsid w:val="00F95E01"/>
    <w:rsid w:val="00FA1F8E"/>
    <w:rsid w:val="00FA5331"/>
    <w:rsid w:val="00FA5F07"/>
    <w:rsid w:val="00FD5075"/>
    <w:rsid w:val="00FE22F5"/>
    <w:rsid w:val="308FFCE4"/>
    <w:rsid w:val="543ED974"/>
  </w:rsids>
  <m:mathPr>
    <m:mathFont m:val="Cambria Math"/>
    <m:brkBin m:val="before"/>
    <m:brkBinSub m:val="--"/>
    <m:smallFrac m:val="0"/>
    <m:dispDef/>
    <m:lMargin m:val="0"/>
    <m:rMargin m:val="0"/>
    <m:defJc m:val="centerGroup"/>
    <m:wrapIndent m:val="1440"/>
    <m:intLim m:val="subSup"/>
    <m:naryLim m:val="undOvr"/>
  </m:mathPr>
  <w:themeFontLang w:val="en-US" w:eastAsia="zh-CN"/>
  <w:clrSchemeMapping w:bg1="light1" w:t1="dark1" w:bg2="light2" w:t2="dark2" w:accent1="accent1" w:accent2="accent2" w:accent3="accent3" w:accent4="accent4" w:accent5="accent5" w:accent6="accent6" w:hyperlink="hyperlink" w:followedHyperlink="followedHyperlink"/>
  <w:doNotIncludeSubdocsInStats/>
  <w:doNotAutoCompressPictures/>
  <w:shapeDefaults>
    <o:shapedefaults v:ext="edit" spidmax="1026"/>
    <o:shapelayout v:ext="edit">
      <o:idmap v:ext="edit" data="1"/>
    </o:shapelayout>
  </w:shapeDefaults>
  <w:decimalSymbol w:val="."/>
  <w:listSeparator w:val=","/>
  <w14:docId w14:val="15EBB9C8"/>
  <w15:docId w15:val="{EAAAB3CB-856B-4F19-AAD5-CDD4D2795A2E}"/>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Calibri" w:eastAsia="Times New Roman" w:hAnsi="Calibri" w:cs="Times New Roman"/>
        <w:lang w:val="en-US" w:eastAsia="en-US" w:bidi="ar-SA"/>
      </w:rPr>
    </w:rPrDefault>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qFormat="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qFormat="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5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336EAB"/>
    <w:pPr>
      <w:widowControl w:val="0"/>
      <w:autoSpaceDE w:val="0"/>
      <w:autoSpaceDN w:val="0"/>
      <w:adjustRightInd w:val="0"/>
    </w:pPr>
    <w:rPr>
      <w:rFonts w:ascii="Times New Roman" w:hAnsi="Times New Roman"/>
      <w:sz w:val="24"/>
      <w:szCs w:val="24"/>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FootnoteReference">
    <w:name w:val="footnote reference"/>
    <w:aliases w:val="de nota al pie,Ref,Style 15,Footnote,Footnote Reference-1,new footnote,註腳內容,de nota al pie + (Asian) MS Mincho,11 pt,Footnote Referenceef,Footnote Reference1,Ref1,de nota al pie1,註?腳Ò®é»,11 p,註?腳內—e,????,-E Fußnotenzeichen,16 Point,11"/>
    <w:uiPriority w:val="99"/>
    <w:qFormat/>
    <w:rsid w:val="00336EAB"/>
  </w:style>
  <w:style w:type="paragraph" w:customStyle="1" w:styleId="Text">
    <w:name w:val="Text"/>
    <w:basedOn w:val="Normal"/>
    <w:uiPriority w:val="99"/>
    <w:rsid w:val="00336EAB"/>
    <w:rPr>
      <w:rFonts w:ascii="Shruti" w:hAnsi="Shruti" w:cs="Shruti"/>
    </w:rPr>
  </w:style>
  <w:style w:type="paragraph" w:customStyle="1" w:styleId="Level1">
    <w:name w:val="Level 1"/>
    <w:basedOn w:val="Normal"/>
    <w:uiPriority w:val="99"/>
    <w:rsid w:val="00336EAB"/>
    <w:pPr>
      <w:ind w:left="720" w:hanging="720"/>
      <w:outlineLvl w:val="0"/>
    </w:pPr>
  </w:style>
  <w:style w:type="character" w:customStyle="1" w:styleId="Hypertext">
    <w:name w:val="Hypertext"/>
    <w:uiPriority w:val="99"/>
    <w:rsid w:val="00442EDB"/>
    <w:rPr>
      <w:color w:val="0000FF"/>
      <w:u w:val="single"/>
    </w:rPr>
  </w:style>
  <w:style w:type="paragraph" w:styleId="ListParagraph">
    <w:name w:val="List Paragraph"/>
    <w:basedOn w:val="Normal"/>
    <w:uiPriority w:val="34"/>
    <w:qFormat/>
    <w:rsid w:val="000B1C8E"/>
    <w:pPr>
      <w:ind w:left="720"/>
      <w:contextualSpacing/>
    </w:pPr>
  </w:style>
  <w:style w:type="paragraph" w:styleId="Footer">
    <w:name w:val="footer"/>
    <w:basedOn w:val="Normal"/>
    <w:link w:val="FooterChar"/>
    <w:uiPriority w:val="99"/>
    <w:unhideWhenUsed/>
    <w:rsid w:val="00DF0A12"/>
    <w:pPr>
      <w:tabs>
        <w:tab w:val="center" w:pos="4680"/>
        <w:tab w:val="right" w:pos="9360"/>
      </w:tabs>
    </w:pPr>
  </w:style>
  <w:style w:type="character" w:customStyle="1" w:styleId="FooterChar">
    <w:name w:val="Footer Char"/>
    <w:basedOn w:val="DefaultParagraphFont"/>
    <w:link w:val="Footer"/>
    <w:uiPriority w:val="99"/>
    <w:rsid w:val="00DF0A12"/>
    <w:rPr>
      <w:rFonts w:ascii="Times New Roman" w:hAnsi="Times New Roman"/>
      <w:sz w:val="24"/>
      <w:szCs w:val="24"/>
    </w:rPr>
  </w:style>
  <w:style w:type="paragraph" w:styleId="Header">
    <w:name w:val="header"/>
    <w:basedOn w:val="Normal"/>
    <w:link w:val="HeaderChar"/>
    <w:uiPriority w:val="99"/>
    <w:unhideWhenUsed/>
    <w:rsid w:val="00DF0A12"/>
    <w:pPr>
      <w:tabs>
        <w:tab w:val="center" w:pos="4680"/>
        <w:tab w:val="right" w:pos="9360"/>
      </w:tabs>
    </w:pPr>
  </w:style>
  <w:style w:type="character" w:customStyle="1" w:styleId="HeaderChar">
    <w:name w:val="Header Char"/>
    <w:basedOn w:val="DefaultParagraphFont"/>
    <w:link w:val="Header"/>
    <w:uiPriority w:val="99"/>
    <w:rsid w:val="00DF0A12"/>
    <w:rPr>
      <w:rFonts w:ascii="Times New Roman" w:hAnsi="Times New Roman"/>
      <w:sz w:val="24"/>
      <w:szCs w:val="24"/>
    </w:rPr>
  </w:style>
  <w:style w:type="paragraph" w:styleId="FootnoteText">
    <w:name w:val="footnote text"/>
    <w:aliases w:val="fn Char1,footnote text Char1,fn Char Char,footnote text Char Char,Footnote Text Char2 Char,ALTS FOOTNOTE Char Char,Footnote Text Char1 Char1 Char,Footnote Text Char Char1 Char1 Char,Footnote Text Char2,fn,footnote text,ft,Footnotes"/>
    <w:basedOn w:val="Normal"/>
    <w:link w:val="FootnoteTextChar"/>
    <w:uiPriority w:val="99"/>
    <w:unhideWhenUsed/>
    <w:qFormat/>
    <w:rsid w:val="0041454F"/>
    <w:pPr>
      <w:widowControl/>
      <w:autoSpaceDE/>
      <w:autoSpaceDN/>
      <w:adjustRightInd/>
      <w:spacing w:after="200" w:line="276" w:lineRule="auto"/>
    </w:pPr>
    <w:rPr>
      <w:rFonts w:ascii="Calibri" w:eastAsia="Calibri" w:hAnsi="Calibri"/>
      <w:sz w:val="20"/>
      <w:szCs w:val="20"/>
    </w:rPr>
  </w:style>
  <w:style w:type="character" w:customStyle="1" w:styleId="FootnoteTextChar">
    <w:name w:val="Footnote Text Char"/>
    <w:aliases w:val="fn Char1 Char,footnote text Char1 Char,fn Char Char Char,footnote text Char Char Char,Footnote Text Char2 Char Char,ALTS FOOTNOTE Char Char Char,Footnote Text Char1 Char1 Char Char,Footnote Text Char Char1 Char1 Char Char,fn Char"/>
    <w:basedOn w:val="DefaultParagraphFont"/>
    <w:link w:val="FootnoteText"/>
    <w:uiPriority w:val="99"/>
    <w:rsid w:val="0041454F"/>
    <w:rPr>
      <w:rFonts w:eastAsia="Calibri"/>
    </w:rPr>
  </w:style>
  <w:style w:type="character" w:styleId="Hyperlink">
    <w:name w:val="Hyperlink"/>
    <w:basedOn w:val="DefaultParagraphFont"/>
    <w:uiPriority w:val="99"/>
    <w:unhideWhenUsed/>
    <w:rsid w:val="00372291"/>
    <w:rPr>
      <w:color w:val="0000FF"/>
      <w:u w:val="single"/>
    </w:rPr>
  </w:style>
  <w:style w:type="paragraph" w:styleId="HTMLPreformatted">
    <w:name w:val="HTML Preformatted"/>
    <w:basedOn w:val="Normal"/>
    <w:link w:val="HTMLPreformattedChar"/>
    <w:uiPriority w:val="99"/>
    <w:semiHidden/>
    <w:unhideWhenUsed/>
    <w:rsid w:val="0017539A"/>
    <w:pPr>
      <w:widowControl/>
      <w:tabs>
        <w:tab w:val="left" w:pos="916"/>
        <w:tab w:val="left" w:pos="1832"/>
        <w:tab w:val="left" w:pos="2748"/>
        <w:tab w:val="left" w:pos="3664"/>
        <w:tab w:val="left" w:pos="4580"/>
        <w:tab w:val="left" w:pos="5496"/>
        <w:tab w:val="left" w:pos="6412"/>
        <w:tab w:val="left" w:pos="7328"/>
        <w:tab w:val="left" w:pos="8244"/>
        <w:tab w:val="left" w:pos="9160"/>
        <w:tab w:val="left" w:pos="10076"/>
        <w:tab w:val="left" w:pos="10992"/>
        <w:tab w:val="left" w:pos="11908"/>
        <w:tab w:val="left" w:pos="12824"/>
        <w:tab w:val="left" w:pos="13740"/>
        <w:tab w:val="left" w:pos="14656"/>
      </w:tabs>
      <w:autoSpaceDE/>
      <w:autoSpaceDN/>
      <w:adjustRightInd/>
    </w:pPr>
    <w:rPr>
      <w:rFonts w:ascii="Courier New" w:hAnsi="Courier New" w:cs="Courier New"/>
      <w:sz w:val="20"/>
      <w:szCs w:val="20"/>
    </w:rPr>
  </w:style>
  <w:style w:type="character" w:customStyle="1" w:styleId="HTMLPreformattedChar">
    <w:name w:val="HTML Preformatted Char"/>
    <w:basedOn w:val="DefaultParagraphFont"/>
    <w:link w:val="HTMLPreformatted"/>
    <w:uiPriority w:val="99"/>
    <w:semiHidden/>
    <w:rsid w:val="0017539A"/>
    <w:rPr>
      <w:rFonts w:ascii="Courier New" w:hAnsi="Courier New" w:cs="Courier New"/>
    </w:rPr>
  </w:style>
  <w:style w:type="paragraph" w:styleId="BalloonText">
    <w:name w:val="Balloon Text"/>
    <w:basedOn w:val="Normal"/>
    <w:link w:val="BalloonTextChar"/>
    <w:uiPriority w:val="99"/>
    <w:semiHidden/>
    <w:unhideWhenUsed/>
    <w:rsid w:val="00DA70CB"/>
    <w:rPr>
      <w:rFonts w:ascii="Tahoma" w:hAnsi="Tahoma" w:cs="Tahoma"/>
      <w:sz w:val="16"/>
      <w:szCs w:val="16"/>
    </w:rPr>
  </w:style>
  <w:style w:type="character" w:customStyle="1" w:styleId="BalloonTextChar">
    <w:name w:val="Balloon Text Char"/>
    <w:basedOn w:val="DefaultParagraphFont"/>
    <w:link w:val="BalloonText"/>
    <w:uiPriority w:val="99"/>
    <w:semiHidden/>
    <w:rsid w:val="00DA70CB"/>
    <w:rPr>
      <w:rFonts w:ascii="Tahoma" w:hAnsi="Tahoma" w:cs="Tahoma"/>
      <w:sz w:val="16"/>
      <w:szCs w:val="16"/>
    </w:rPr>
  </w:style>
  <w:style w:type="character" w:styleId="IntenseReference">
    <w:name w:val="Intense Reference"/>
    <w:uiPriority w:val="32"/>
    <w:qFormat/>
    <w:rsid w:val="00580C65"/>
    <w:rPr>
      <w:rFonts w:cs="Times New Roman"/>
      <w:b/>
      <w:bCs/>
      <w:smallCaps/>
      <w:color w:val="C0504D"/>
      <w:spacing w:val="5"/>
      <w:u w:val="single"/>
    </w:rPr>
  </w:style>
  <w:style w:type="character" w:styleId="FollowedHyperlink">
    <w:name w:val="FollowedHyperlink"/>
    <w:basedOn w:val="DefaultParagraphFont"/>
    <w:uiPriority w:val="99"/>
    <w:semiHidden/>
    <w:unhideWhenUsed/>
    <w:rsid w:val="00580C65"/>
    <w:rPr>
      <w:color w:val="800080" w:themeColor="followedHyperlink"/>
      <w:u w:val="single"/>
    </w:rPr>
  </w:style>
  <w:style w:type="character" w:styleId="CommentReference">
    <w:name w:val="annotation reference"/>
    <w:basedOn w:val="DefaultParagraphFont"/>
    <w:uiPriority w:val="99"/>
    <w:semiHidden/>
    <w:unhideWhenUsed/>
    <w:rsid w:val="000040D2"/>
    <w:rPr>
      <w:sz w:val="16"/>
      <w:szCs w:val="16"/>
    </w:rPr>
  </w:style>
  <w:style w:type="paragraph" w:styleId="CommentText">
    <w:name w:val="annotation text"/>
    <w:basedOn w:val="Normal"/>
    <w:link w:val="CommentTextChar"/>
    <w:uiPriority w:val="99"/>
    <w:unhideWhenUsed/>
    <w:rsid w:val="000040D2"/>
    <w:rPr>
      <w:sz w:val="20"/>
      <w:szCs w:val="20"/>
    </w:rPr>
  </w:style>
  <w:style w:type="character" w:customStyle="1" w:styleId="CommentTextChar">
    <w:name w:val="Comment Text Char"/>
    <w:basedOn w:val="DefaultParagraphFont"/>
    <w:link w:val="CommentText"/>
    <w:uiPriority w:val="99"/>
    <w:rsid w:val="000040D2"/>
    <w:rPr>
      <w:rFonts w:ascii="Times New Roman" w:hAnsi="Times New Roman"/>
    </w:rPr>
  </w:style>
  <w:style w:type="paragraph" w:styleId="CommentSubject">
    <w:name w:val="annotation subject"/>
    <w:basedOn w:val="CommentText"/>
    <w:next w:val="CommentText"/>
    <w:link w:val="CommentSubjectChar"/>
    <w:uiPriority w:val="99"/>
    <w:semiHidden/>
    <w:unhideWhenUsed/>
    <w:rsid w:val="000040D2"/>
    <w:rPr>
      <w:b/>
      <w:bCs/>
    </w:rPr>
  </w:style>
  <w:style w:type="character" w:customStyle="1" w:styleId="CommentSubjectChar">
    <w:name w:val="Comment Subject Char"/>
    <w:basedOn w:val="CommentTextChar"/>
    <w:link w:val="CommentSubject"/>
    <w:uiPriority w:val="99"/>
    <w:semiHidden/>
    <w:rsid w:val="000040D2"/>
    <w:rPr>
      <w:rFonts w:ascii="Times New Roman" w:hAnsi="Times New Roman"/>
      <w:b/>
      <w:bCs/>
    </w:rPr>
  </w:style>
  <w:style w:type="paragraph" w:styleId="Revision">
    <w:name w:val="Revision"/>
    <w:hidden/>
    <w:uiPriority w:val="99"/>
    <w:semiHidden/>
    <w:rsid w:val="000040D2"/>
    <w:rPr>
      <w:rFonts w:ascii="Times New Roman" w:hAnsi="Times New Roman"/>
      <w:sz w:val="24"/>
      <w:szCs w:val="24"/>
    </w:rPr>
  </w:style>
  <w:style w:type="paragraph" w:customStyle="1" w:styleId="paragraph">
    <w:name w:val="paragraph"/>
    <w:basedOn w:val="Normal"/>
    <w:rsid w:val="00414FD6"/>
    <w:pPr>
      <w:widowControl/>
      <w:autoSpaceDE/>
      <w:autoSpaceDN/>
      <w:adjustRightInd/>
      <w:spacing w:before="100" w:beforeAutospacing="1" w:after="100" w:afterAutospacing="1"/>
    </w:pPr>
  </w:style>
  <w:style w:type="character" w:customStyle="1" w:styleId="eop">
    <w:name w:val="eop"/>
    <w:basedOn w:val="DefaultParagraphFont"/>
    <w:rsid w:val="00414FD6"/>
  </w:style>
  <w:style w:type="character" w:customStyle="1" w:styleId="normaltextrun">
    <w:name w:val="normaltextrun"/>
    <w:basedOn w:val="DefaultParagraphFont"/>
    <w:rsid w:val="00414FD6"/>
  </w:style>
  <w:style w:type="character" w:customStyle="1" w:styleId="superscript">
    <w:name w:val="superscript"/>
    <w:basedOn w:val="DefaultParagraphFont"/>
    <w:rsid w:val="00414FD6"/>
  </w:style>
  <w:style w:type="character" w:styleId="UnresolvedMention">
    <w:name w:val="Unresolved Mention"/>
    <w:basedOn w:val="DefaultParagraphFont"/>
    <w:uiPriority w:val="99"/>
    <w:semiHidden/>
    <w:unhideWhenUsed/>
    <w:rsid w:val="00A44565"/>
    <w:rPr>
      <w:color w:val="605E5C"/>
      <w:shd w:val="clear" w:color="auto" w:fill="E1DFDD"/>
    </w:rPr>
  </w:style>
  <w:style w:type="character" w:styleId="Mention">
    <w:name w:val="Mention"/>
    <w:basedOn w:val="DefaultParagraphFont"/>
    <w:uiPriority w:val="99"/>
    <w:unhideWhenUsed/>
    <w:rsid w:val="00BD7D35"/>
    <w:rPr>
      <w:color w:val="2B579A"/>
      <w:shd w:val="clear" w:color="auto" w:fill="E1DFDD"/>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3674165">
      <w:bodyDiv w:val="1"/>
      <w:marLeft w:val="0"/>
      <w:marRight w:val="0"/>
      <w:marTop w:val="0"/>
      <w:marBottom w:val="0"/>
      <w:divBdr>
        <w:top w:val="none" w:sz="0" w:space="0" w:color="auto"/>
        <w:left w:val="none" w:sz="0" w:space="0" w:color="auto"/>
        <w:bottom w:val="none" w:sz="0" w:space="0" w:color="auto"/>
        <w:right w:val="none" w:sz="0" w:space="0" w:color="auto"/>
      </w:divBdr>
    </w:div>
    <w:div w:id="720906453">
      <w:bodyDiv w:val="1"/>
      <w:marLeft w:val="0"/>
      <w:marRight w:val="0"/>
      <w:marTop w:val="0"/>
      <w:marBottom w:val="0"/>
      <w:divBdr>
        <w:top w:val="none" w:sz="0" w:space="0" w:color="auto"/>
        <w:left w:val="none" w:sz="0" w:space="0" w:color="auto"/>
        <w:bottom w:val="none" w:sz="0" w:space="0" w:color="auto"/>
        <w:right w:val="none" w:sz="0" w:space="0" w:color="auto"/>
      </w:divBdr>
    </w:div>
    <w:div w:id="1196426687">
      <w:bodyDiv w:val="1"/>
      <w:marLeft w:val="0"/>
      <w:marRight w:val="0"/>
      <w:marTop w:val="0"/>
      <w:marBottom w:val="0"/>
      <w:divBdr>
        <w:top w:val="none" w:sz="0" w:space="0" w:color="auto"/>
        <w:left w:val="none" w:sz="0" w:space="0" w:color="auto"/>
        <w:bottom w:val="none" w:sz="0" w:space="0" w:color="auto"/>
        <w:right w:val="none" w:sz="0" w:space="0" w:color="auto"/>
      </w:divBdr>
    </w:div>
    <w:div w:id="1261570045">
      <w:bodyDiv w:val="1"/>
      <w:marLeft w:val="0"/>
      <w:marRight w:val="0"/>
      <w:marTop w:val="0"/>
      <w:marBottom w:val="0"/>
      <w:divBdr>
        <w:top w:val="none" w:sz="0" w:space="0" w:color="auto"/>
        <w:left w:val="none" w:sz="0" w:space="0" w:color="auto"/>
        <w:bottom w:val="none" w:sz="0" w:space="0" w:color="auto"/>
        <w:right w:val="none" w:sz="0" w:space="0" w:color="auto"/>
      </w:divBdr>
    </w:div>
    <w:div w:id="1513912900">
      <w:bodyDiv w:val="1"/>
      <w:marLeft w:val="0"/>
      <w:marRight w:val="0"/>
      <w:marTop w:val="0"/>
      <w:marBottom w:val="0"/>
      <w:divBdr>
        <w:top w:val="none" w:sz="0" w:space="0" w:color="auto"/>
        <w:left w:val="none" w:sz="0" w:space="0" w:color="auto"/>
        <w:bottom w:val="none" w:sz="0" w:space="0" w:color="auto"/>
        <w:right w:val="none" w:sz="0" w:space="0" w:color="auto"/>
      </w:divBdr>
      <w:divsChild>
        <w:div w:id="56829643">
          <w:marLeft w:val="0"/>
          <w:marRight w:val="0"/>
          <w:marTop w:val="0"/>
          <w:marBottom w:val="0"/>
          <w:divBdr>
            <w:top w:val="none" w:sz="0" w:space="0" w:color="auto"/>
            <w:left w:val="none" w:sz="0" w:space="0" w:color="auto"/>
            <w:bottom w:val="none" w:sz="0" w:space="0" w:color="auto"/>
            <w:right w:val="none" w:sz="0" w:space="0" w:color="auto"/>
          </w:divBdr>
        </w:div>
        <w:div w:id="222569697">
          <w:marLeft w:val="0"/>
          <w:marRight w:val="0"/>
          <w:marTop w:val="0"/>
          <w:marBottom w:val="0"/>
          <w:divBdr>
            <w:top w:val="none" w:sz="0" w:space="0" w:color="auto"/>
            <w:left w:val="none" w:sz="0" w:space="0" w:color="auto"/>
            <w:bottom w:val="none" w:sz="0" w:space="0" w:color="auto"/>
            <w:right w:val="none" w:sz="0" w:space="0" w:color="auto"/>
          </w:divBdr>
        </w:div>
        <w:div w:id="425805455">
          <w:marLeft w:val="0"/>
          <w:marRight w:val="0"/>
          <w:marTop w:val="0"/>
          <w:marBottom w:val="0"/>
          <w:divBdr>
            <w:top w:val="none" w:sz="0" w:space="0" w:color="auto"/>
            <w:left w:val="none" w:sz="0" w:space="0" w:color="auto"/>
            <w:bottom w:val="none" w:sz="0" w:space="0" w:color="auto"/>
            <w:right w:val="none" w:sz="0" w:space="0" w:color="auto"/>
          </w:divBdr>
        </w:div>
        <w:div w:id="970984412">
          <w:marLeft w:val="0"/>
          <w:marRight w:val="0"/>
          <w:marTop w:val="0"/>
          <w:marBottom w:val="0"/>
          <w:divBdr>
            <w:top w:val="none" w:sz="0" w:space="0" w:color="auto"/>
            <w:left w:val="none" w:sz="0" w:space="0" w:color="auto"/>
            <w:bottom w:val="none" w:sz="0" w:space="0" w:color="auto"/>
            <w:right w:val="none" w:sz="0" w:space="0" w:color="auto"/>
          </w:divBdr>
        </w:div>
        <w:div w:id="1299067817">
          <w:marLeft w:val="0"/>
          <w:marRight w:val="0"/>
          <w:marTop w:val="0"/>
          <w:marBottom w:val="0"/>
          <w:divBdr>
            <w:top w:val="none" w:sz="0" w:space="0" w:color="auto"/>
            <w:left w:val="none" w:sz="0" w:space="0" w:color="auto"/>
            <w:bottom w:val="none" w:sz="0" w:space="0" w:color="auto"/>
            <w:right w:val="none" w:sz="0" w:space="0" w:color="auto"/>
          </w:divBdr>
        </w:div>
        <w:div w:id="1358384970">
          <w:marLeft w:val="0"/>
          <w:marRight w:val="0"/>
          <w:marTop w:val="0"/>
          <w:marBottom w:val="0"/>
          <w:divBdr>
            <w:top w:val="none" w:sz="0" w:space="0" w:color="auto"/>
            <w:left w:val="none" w:sz="0" w:space="0" w:color="auto"/>
            <w:bottom w:val="none" w:sz="0" w:space="0" w:color="auto"/>
            <w:right w:val="none" w:sz="0" w:space="0" w:color="auto"/>
          </w:divBdr>
        </w:div>
        <w:div w:id="1439257277">
          <w:marLeft w:val="0"/>
          <w:marRight w:val="0"/>
          <w:marTop w:val="0"/>
          <w:marBottom w:val="0"/>
          <w:divBdr>
            <w:top w:val="none" w:sz="0" w:space="0" w:color="auto"/>
            <w:left w:val="none" w:sz="0" w:space="0" w:color="auto"/>
            <w:bottom w:val="none" w:sz="0" w:space="0" w:color="auto"/>
            <w:right w:val="none" w:sz="0" w:space="0" w:color="auto"/>
          </w:divBdr>
        </w:div>
        <w:div w:id="1799715425">
          <w:marLeft w:val="0"/>
          <w:marRight w:val="0"/>
          <w:marTop w:val="0"/>
          <w:marBottom w:val="0"/>
          <w:divBdr>
            <w:top w:val="none" w:sz="0" w:space="0" w:color="auto"/>
            <w:left w:val="none" w:sz="0" w:space="0" w:color="auto"/>
            <w:bottom w:val="none" w:sz="0" w:space="0" w:color="auto"/>
            <w:right w:val="none" w:sz="0" w:space="0" w:color="auto"/>
          </w:divBdr>
        </w:div>
        <w:div w:id="1932202047">
          <w:marLeft w:val="0"/>
          <w:marRight w:val="0"/>
          <w:marTop w:val="0"/>
          <w:marBottom w:val="0"/>
          <w:divBdr>
            <w:top w:val="none" w:sz="0" w:space="0" w:color="auto"/>
            <w:left w:val="none" w:sz="0" w:space="0" w:color="auto"/>
            <w:bottom w:val="none" w:sz="0" w:space="0" w:color="auto"/>
            <w:right w:val="none" w:sz="0" w:space="0" w:color="auto"/>
          </w:divBdr>
        </w:div>
      </w:divsChild>
    </w:div>
  </w:divs>
  <w:optimizeForBrowser/>
</w:webSettings>
</file>

<file path=word/_rels/document.xml.rels><?xml version="1.0" encoding="UTF-8" standalone="yes"?>
<Relationships xmlns="http://schemas.openxmlformats.org/package/2006/relationships"><Relationship Id="rId13" Type="http://schemas.openxmlformats.org/officeDocument/2006/relationships/hyperlink" Target="https://access.trade.gov" TargetMode="External"/><Relationship Id="rId18" Type="http://schemas.openxmlformats.org/officeDocument/2006/relationships/footer" Target="footer3.xml"/><Relationship Id="rId26" Type="http://schemas.openxmlformats.org/officeDocument/2006/relationships/hyperlink" Target="https://access.trade.gov/Document_Filing_Requirements_for_Website.pdf" TargetMode="External"/><Relationship Id="rId3" Type="http://schemas.openxmlformats.org/officeDocument/2006/relationships/customXml" Target="../customXml/item3.xml"/><Relationship Id="rId21" Type="http://schemas.openxmlformats.org/officeDocument/2006/relationships/hyperlink" Target="https://access.trade.gov" TargetMode="External"/><Relationship Id="rId34" Type="http://schemas.microsoft.com/office/2011/relationships/people" Target="people.xml"/><Relationship Id="rId7" Type="http://schemas.openxmlformats.org/officeDocument/2006/relationships/numbering" Target="numbering.xml"/><Relationship Id="rId12" Type="http://schemas.openxmlformats.org/officeDocument/2006/relationships/endnotes" Target="endnotes.xml"/><Relationship Id="rId17" Type="http://schemas.openxmlformats.org/officeDocument/2006/relationships/footer" Target="footer2.xml"/><Relationship Id="rId25" Type="http://schemas.microsoft.com/office/2018/08/relationships/commentsExtensible" Target="commentsExtensible.xml"/><Relationship Id="rId33" Type="http://schemas.openxmlformats.org/officeDocument/2006/relationships/fontTable" Target="fontTable.xml"/><Relationship Id="rId2" Type="http://schemas.openxmlformats.org/officeDocument/2006/relationships/customXml" Target="../customXml/item2.xml"/><Relationship Id="rId16" Type="http://schemas.openxmlformats.org/officeDocument/2006/relationships/footer" Target="footer1.xml"/><Relationship Id="rId20" Type="http://schemas.openxmlformats.org/officeDocument/2006/relationships/hyperlink" Target="https://www.trade.gov/enforcement-compliance-about-us" TargetMode="External"/><Relationship Id="rId29" Type="http://schemas.openxmlformats.org/officeDocument/2006/relationships/header" Target="header4.xm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footnotes" Target="footnotes.xml"/><Relationship Id="rId24" Type="http://schemas.microsoft.com/office/2016/09/relationships/commentsIds" Target="commentsIds.xml"/><Relationship Id="rId32" Type="http://schemas.openxmlformats.org/officeDocument/2006/relationships/footer" Target="footer5.xml"/><Relationship Id="rId5" Type="http://schemas.openxmlformats.org/officeDocument/2006/relationships/customXml" Target="../customXml/item5.xml"/><Relationship Id="rId15" Type="http://schemas.openxmlformats.org/officeDocument/2006/relationships/header" Target="header2.xml"/><Relationship Id="rId23" Type="http://schemas.microsoft.com/office/2011/relationships/commentsExtended" Target="commentsExtended.xml"/><Relationship Id="rId28" Type="http://schemas.openxmlformats.org/officeDocument/2006/relationships/header" Target="header3.xml"/><Relationship Id="rId10" Type="http://schemas.openxmlformats.org/officeDocument/2006/relationships/webSettings" Target="webSettings.xml"/><Relationship Id="rId19" Type="http://schemas.openxmlformats.org/officeDocument/2006/relationships/hyperlink" Target="https://access.trade.gov" TargetMode="External"/><Relationship Id="rId31" Type="http://schemas.openxmlformats.org/officeDocument/2006/relationships/header" Target="header5.xml"/><Relationship Id="rId4" Type="http://schemas.openxmlformats.org/officeDocument/2006/relationships/customXml" Target="../customXml/item4.xml"/><Relationship Id="rId9" Type="http://schemas.openxmlformats.org/officeDocument/2006/relationships/settings" Target="settings.xml"/><Relationship Id="rId14" Type="http://schemas.openxmlformats.org/officeDocument/2006/relationships/header" Target="header1.xml"/><Relationship Id="rId22" Type="http://schemas.openxmlformats.org/officeDocument/2006/relationships/comments" Target="comments.xml"/><Relationship Id="rId27" Type="http://schemas.openxmlformats.org/officeDocument/2006/relationships/hyperlink" Target="https://access.trade.gov/Rel_4_External_User_Guide%20(EOAs-APOs)%20April%2020%202026.pdf" TargetMode="External"/><Relationship Id="rId30" Type="http://schemas.openxmlformats.org/officeDocument/2006/relationships/footer" Target="footer4.xml"/><Relationship Id="rId35" Type="http://schemas.openxmlformats.org/officeDocument/2006/relationships/theme" Target="theme/theme1.xml"/><Relationship Id="rId8" Type="http://schemas.openxmlformats.org/officeDocument/2006/relationships/styles" Target="styles.xml"/></Relationships>
</file>

<file path=word/_rels/footer1.xml.rels><?xml version="1.0" encoding="UTF-8" standalone="yes"?>
<Relationships xmlns="http://schemas.openxmlformats.org/package/2006/relationships"><Relationship Id="rId1" Type="http://schemas.openxmlformats.org/officeDocument/2006/relationships/image" Target="media/image2.png"/></Relationships>
</file>

<file path=word/_rels/header2.xml.rels><?xml version="1.0" encoding="UTF-8" standalone="yes"?>
<Relationships xmlns="http://schemas.openxmlformats.org/package/2006/relationships"><Relationship Id="rId1" Type="http://schemas.openxmlformats.org/officeDocument/2006/relationships/image" Target="media/image1.png"/></Relationships>
</file>

<file path=word/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b:Sources xmlns:b="http://schemas.openxmlformats.org/officeDocument/2006/bibliography" xmlns="http://schemas.openxmlformats.org/officeDocument/2006/bibliography" SelectedStyle="\APA.XSL" StyleName="APA"/>
</file>

<file path=customXml/item3.xml><?xml version="1.0" encoding="utf-8"?>
<ct:contentTypeSchema xmlns:ct="http://schemas.microsoft.com/office/2006/metadata/contentType" xmlns:ma="http://schemas.microsoft.com/office/2006/metadata/properties/metaAttributes" ct:_="" ma:_="" ma:contentTypeName="Document" ma:contentTypeID="0x0101007EAFD6150BB47743BBF50DFA7942497F" ma:contentTypeVersion="18" ma:contentTypeDescription="Create a new document." ma:contentTypeScope="" ma:versionID="7407797cfbaa40cb8b994ca0f0ceeafd">
  <xsd:schema xmlns:xsd="http://www.w3.org/2001/XMLSchema" xmlns:xs="http://www.w3.org/2001/XMLSchema" xmlns:p="http://schemas.microsoft.com/office/2006/metadata/properties" xmlns:ns1="http://schemas.microsoft.com/sharepoint/v3" xmlns:ns2="f8c4fe83-a5a2-4b67-a55d-5a230f1588a3" xmlns:ns3="4d15c929-0710-4481-91a1-d6026bae8c3f" xmlns:ns4="bad8f381-7b47-4c72-89d0-cf630b727035" targetNamespace="http://schemas.microsoft.com/office/2006/metadata/properties" ma:root="true" ma:fieldsID="96f43f4eef3b18a33c63dfa114c4001a" ns1:_="" ns2:_="" ns3:_="" ns4:_="">
    <xsd:import namespace="http://schemas.microsoft.com/sharepoint/v3"/>
    <xsd:import namespace="f8c4fe83-a5a2-4b67-a55d-5a230f1588a3"/>
    <xsd:import namespace="4d15c929-0710-4481-91a1-d6026bae8c3f"/>
    <xsd:import namespace="bad8f381-7b47-4c72-89d0-cf630b727035"/>
    <xsd:element name="properties">
      <xsd:complexType>
        <xsd:sequence>
          <xsd:element name="documentManagement">
            <xsd:complexType>
              <xsd:all>
                <xsd:element ref="ns2:Category" minOccurs="0"/>
                <xsd:element ref="ns2:Sub_x002d_category" minOccurs="0"/>
                <xsd:element ref="ns2:MediaServiceMetadata" minOccurs="0"/>
                <xsd:element ref="ns2:MediaServiceFastMetadata" minOccurs="0"/>
                <xsd:element ref="ns3:SharedWithUsers" minOccurs="0"/>
                <xsd:element ref="ns3:SharedWithDetails" minOccurs="0"/>
                <xsd:element ref="ns2:MediaServiceObjectDetectorVersions" minOccurs="0"/>
                <xsd:element ref="ns2:MediaServiceGenerationTime" minOccurs="0"/>
                <xsd:element ref="ns2:MediaServiceEventHashCode" minOccurs="0"/>
                <xsd:element ref="ns2:MediaServiceDateTaken" minOccurs="0"/>
                <xsd:element ref="ns2:MediaLengthInSeconds" minOccurs="0"/>
                <xsd:element ref="ns2:MediaServiceSearchProperties" minOccurs="0"/>
                <xsd:element ref="ns2:lcf76f155ced4ddcb4097134ff3c332f" minOccurs="0"/>
                <xsd:element ref="ns4:TaxCatchAll" minOccurs="0"/>
                <xsd:element ref="ns2:MediaServiceOCR" minOccurs="0"/>
                <xsd:element ref="ns1:_ip_UnifiedCompliancePolicyProperties" minOccurs="0"/>
                <xsd:element ref="ns1:_ip_UnifiedCompliancePolicyUIActio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4" nillable="true" ma:displayName="Unified Compliance Policy Properties" ma:hidden="true" ma:internalName="_ip_UnifiedCompliancePolicyProperties">
      <xsd:simpleType>
        <xsd:restriction base="dms:Note"/>
      </xsd:simpleType>
    </xsd:element>
    <xsd:element name="_ip_UnifiedCompliancePolicyUIAction" ma:index="25" nillable="true" ma:displayName="Unified Compliance Policy UI Action" ma:hidden="true" ma:internalName="_ip_UnifiedCompliancePolicyUIAction">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f8c4fe83-a5a2-4b67-a55d-5a230f1588a3" elementFormDefault="qualified">
    <xsd:import namespace="http://schemas.microsoft.com/office/2006/documentManagement/types"/>
    <xsd:import namespace="http://schemas.microsoft.com/office/infopath/2007/PartnerControls"/>
    <xsd:element name="Category" ma:index="8" nillable="true" ma:displayName="Date Updated" ma:default="3/14/2024" ma:format="DateOnly" ma:internalName="Category">
      <xsd:simpleType>
        <xsd:restriction base="dms:DateTime"/>
      </xsd:simpleType>
    </xsd:element>
    <xsd:element name="Sub_x002d_category" ma:index="9" nillable="true" ma:displayName="Sub-category" ma:default="SharePoint" ma:format="Dropdown" ma:internalName="Sub_x002d_category">
      <xsd:simpleType>
        <xsd:union memberTypes="dms:Text">
          <xsd:simpleType>
            <xsd:restriction base="dms:Choice">
              <xsd:enumeration value="SharePoint"/>
              <xsd:enumeration value="P Drive Migration"/>
              <xsd:enumeration value="Newsletter"/>
              <xsd:enumeration value="OneWeb"/>
              <xsd:enumeration value="Taxonomy"/>
              <xsd:enumeration value="Trivision"/>
              <xsd:enumeration value="Power BI"/>
            </xsd:restriction>
          </xsd:simpleType>
        </xsd:union>
      </xsd:simpleType>
    </xsd:element>
    <xsd:element name="MediaServiceMetadata" ma:index="10" nillable="true" ma:displayName="MediaServiceMetadata" ma:hidden="true" ma:internalName="MediaServiceMetadata" ma:readOnly="true">
      <xsd:simpleType>
        <xsd:restriction base="dms:Note"/>
      </xsd:simpleType>
    </xsd:element>
    <xsd:element name="MediaServiceFastMetadata" ma:index="11" nillable="true" ma:displayName="MediaServiceFastMetadata" ma:hidden="true" ma:internalName="MediaServiceFastMetadata" ma:readOnly="true">
      <xsd:simpleType>
        <xsd:restriction base="dms:Note"/>
      </xsd:simpleType>
    </xsd:element>
    <xsd:element name="MediaServiceObjectDetectorVersions" ma:index="14" nillable="true" ma:displayName="MediaServiceObjectDetectorVersions" ma:hidden="true" ma:indexed="true" ma:internalName="MediaServiceObjectDetectorVersions" ma:readOnly="true">
      <xsd:simpleType>
        <xsd:restriction base="dms:Text"/>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element name="MediaServiceDateTaken" ma:index="17" nillable="true" ma:displayName="MediaServiceDateTaken" ma:hidden="true" ma:indexed="true" ma:internalName="MediaServiceDateTaken" ma:readOnly="true">
      <xsd:simpleType>
        <xsd:restriction base="dms:Text"/>
      </xsd:simpleType>
    </xsd:element>
    <xsd:element name="MediaLengthInSeconds" ma:index="18" nillable="true" ma:displayName="MediaLengthInSeconds" ma:hidden="true" ma:internalName="MediaLengthInSeconds" ma:readOnly="true">
      <xsd:simpleType>
        <xsd:restriction base="dms:Unknown"/>
      </xsd:simpleType>
    </xsd:element>
    <xsd:element name="MediaServiceSearchProperties" ma:index="19" nillable="true" ma:displayName="MediaServiceSearchProperties" ma:hidden="true" ma:internalName="MediaServiceSearchProperties" ma:readOnly="true">
      <xsd:simpleType>
        <xsd:restriction base="dms:Note"/>
      </xsd:simpleType>
    </xsd:element>
    <xsd:element name="lcf76f155ced4ddcb4097134ff3c332f" ma:index="21" nillable="true" ma:taxonomy="true" ma:internalName="lcf76f155ced4ddcb4097134ff3c332f" ma:taxonomyFieldName="MediaServiceImageTags" ma:displayName="Image Tags" ma:readOnly="false" ma:fieldId="{5cf76f15-5ced-4ddc-b409-7134ff3c332f}" ma:taxonomyMulti="true" ma:sspId="2198087a-4a77-43f0-9fac-89b26a29d80d" ma:termSetId="09814cd3-568e-fe90-9814-8d621ff8fb84" ma:anchorId="fba54fb3-c3e1-fe81-a776-ca4b69148c4d" ma:open="true" ma:isKeyword="false">
      <xsd:complexType>
        <xsd:sequence>
          <xsd:element ref="pc:Terms" minOccurs="0" maxOccurs="1"/>
        </xsd:sequence>
      </xsd:complexType>
    </xsd:element>
    <xsd:element name="MediaServiceOCR" ma:index="23" nillable="true" ma:displayName="Extracted Text" ma:internalName="MediaServiceOCR"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4d15c929-0710-4481-91a1-d6026bae8c3f"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bad8f381-7b47-4c72-89d0-cf630b727035" elementFormDefault="qualified">
    <xsd:import namespace="http://schemas.microsoft.com/office/2006/documentManagement/types"/>
    <xsd:import namespace="http://schemas.microsoft.com/office/infopath/2007/PartnerControls"/>
    <xsd:element name="TaxCatchAll" ma:index="22" nillable="true" ma:displayName="Taxonomy Catch All Column" ma:hidden="true" ma:list="{d19081f8-0e18-4418-9d58-04f5461052cf}" ma:internalName="TaxCatchAll" ma:showField="CatchAllData" ma:web="4d15c929-0710-4481-91a1-d6026bae8c3f">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4.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_ip_UnifiedCompliancePolicyProperties xmlns="http://schemas.microsoft.com/sharepoint/v3" xsi:nil="true"/>
    <TaxCatchAll xmlns="bad8f381-7b47-4c72-89d0-cf630b727035" xsi:nil="true"/>
    <lcf76f155ced4ddcb4097134ff3c332f xmlns="f8c4fe83-a5a2-4b67-a55d-5a230f1588a3">
      <Terms xmlns="http://schemas.microsoft.com/office/infopath/2007/PartnerControls"/>
    </lcf76f155ced4ddcb4097134ff3c332f>
    <Category xmlns="f8c4fe83-a5a2-4b67-a55d-5a230f1588a3" xsi:nil="true"/>
    <Sub_x002d_category xmlns="f8c4fe83-a5a2-4b67-a55d-5a230f1588a3">SharePoint</Sub_x002d_category>
  </documentManagement>
</p:properties>
</file>

<file path=customXml/item5.xml><?xml version="1.0" encoding="utf-8"?>
<b:Sources xmlns:b="http://schemas.openxmlformats.org/officeDocument/2006/bibliography" xmlns="http://schemas.openxmlformats.org/officeDocument/2006/bibliography" SelectedStyle="\APA.XSL" StyleName="APA"/>
</file>

<file path=customXml/item6.xml><?xml version="1.0" encoding="utf-8"?>
<b:Sources xmlns:b="http://schemas.openxmlformats.org/officeDocument/2006/bibliography" xmlns="http://schemas.openxmlformats.org/officeDocument/2006/bibliography" SelectedStyle="\APA.XSL" StyleName="APA"/>
</file>

<file path=customXml/itemProps1.xml><?xml version="1.0" encoding="utf-8"?>
<ds:datastoreItem xmlns:ds="http://schemas.openxmlformats.org/officeDocument/2006/customXml" ds:itemID="{5A21AE60-80BC-4CFE-8654-6218DB50EB95}">
  <ds:schemaRefs>
    <ds:schemaRef ds:uri="http://schemas.microsoft.com/sharepoint/v3/contenttype/forms"/>
  </ds:schemaRefs>
</ds:datastoreItem>
</file>

<file path=customXml/itemProps2.xml><?xml version="1.0" encoding="utf-8"?>
<ds:datastoreItem xmlns:ds="http://schemas.openxmlformats.org/officeDocument/2006/customXml" ds:itemID="{C251DE5B-7DB5-41DD-AE5C-084E3C900B32}">
  <ds:schemaRefs>
    <ds:schemaRef ds:uri="http://schemas.openxmlformats.org/officeDocument/2006/bibliography"/>
  </ds:schemaRefs>
</ds:datastoreItem>
</file>

<file path=customXml/itemProps3.xml><?xml version="1.0" encoding="utf-8"?>
<ds:datastoreItem xmlns:ds="http://schemas.openxmlformats.org/officeDocument/2006/customXml" ds:itemID="{587AF108-8D65-4866-ACFF-641F2CC89A62}"/>
</file>

<file path=customXml/itemProps4.xml><?xml version="1.0" encoding="utf-8"?>
<ds:datastoreItem xmlns:ds="http://schemas.openxmlformats.org/officeDocument/2006/customXml" ds:itemID="{C00CDC04-679F-4EA1-839D-95009DF93401}">
  <ds:schemaRefs>
    <ds:schemaRef ds:uri="http://schemas.microsoft.com/office/2006/metadata/properties"/>
    <ds:schemaRef ds:uri="http://schemas.microsoft.com/office/infopath/2007/PartnerControls"/>
    <ds:schemaRef ds:uri="http://schemas.microsoft.com/sharepoint/v3"/>
    <ds:schemaRef ds:uri="986fd68c-572b-4ab9-8612-8660c89eb4aa"/>
    <ds:schemaRef ds:uri="bad8f381-7b47-4c72-89d0-cf630b727035"/>
  </ds:schemaRefs>
</ds:datastoreItem>
</file>

<file path=customXml/itemProps5.xml><?xml version="1.0" encoding="utf-8"?>
<ds:datastoreItem xmlns:ds="http://schemas.openxmlformats.org/officeDocument/2006/customXml" ds:itemID="{73474EEA-DE57-427C-B62D-D6B9AD6D9821}">
  <ds:schemaRefs>
    <ds:schemaRef ds:uri="http://schemas.openxmlformats.org/officeDocument/2006/bibliography"/>
  </ds:schemaRefs>
</ds:datastoreItem>
</file>

<file path=customXml/itemProps6.xml><?xml version="1.0" encoding="utf-8"?>
<ds:datastoreItem xmlns:ds="http://schemas.openxmlformats.org/officeDocument/2006/customXml" ds:itemID="{88474AB6-5224-434B-84B3-4D5B960FEFFF}">
  <ds:schemaRefs>
    <ds:schemaRef ds:uri="http://schemas.openxmlformats.org/officeDocument/2006/bibliography"/>
  </ds:schemaRefs>
</ds:datastoreItem>
</file>

<file path=docMetadata/LabelInfo.xml><?xml version="1.0" encoding="utf-8"?>
<clbl:labelList xmlns:clbl="http://schemas.microsoft.com/office/2020/mipLabelMetadata">
  <clbl:label id="{a1d183f2-6c7b-4d9a-b994-5f2f31b3f780}" enabled="0" method="" siteId="{a1d183f2-6c7b-4d9a-b994-5f2f31b3f780}" removed="1"/>
</clbl:labelList>
</file>

<file path=docProps/app.xml><?xml version="1.0" encoding="utf-8"?>
<Properties xmlns="http://schemas.openxmlformats.org/officeDocument/2006/extended-properties" xmlns:vt="http://schemas.openxmlformats.org/officeDocument/2006/docPropsVTypes">
  <Template>Normal</Template>
  <TotalTime>7</TotalTime>
  <Pages>16</Pages>
  <Words>4482</Words>
  <Characters>25552</Characters>
  <Application>Microsoft Office Word</Application>
  <DocSecurity>0</DocSecurity>
  <Lines>212</Lines>
  <Paragraphs>59</Paragraphs>
  <ScaleCrop>false</ScaleCrop>
  <Company>Department of Commerce</Company>
  <LinksUpToDate>false</LinksUpToDate>
  <CharactersWithSpaces>29975</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David Lindgren</dc:creator>
  <cp:keywords/>
  <cp:lastModifiedBy>Brian Smith (Federal)</cp:lastModifiedBy>
  <cp:revision>8</cp:revision>
  <cp:lastPrinted>2012-02-06T19:54:00Z</cp:lastPrinted>
  <dcterms:created xsi:type="dcterms:W3CDTF">2026-08-25T18:55:00Z</dcterms:created>
  <dcterms:modified xsi:type="dcterms:W3CDTF">2026-08-25T19:02:00Z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0x0101007EAFD6150BB47743BBF50DFA7942497F</vt:lpwstr>
  </property>
  <property fmtid="{D5CDD505-2E9C-101B-9397-08002B2CF9AE}" pid="3" name="MediaServiceImageTags">
    <vt:lpwstr/>
  </property>
  <property fmtid="{D5CDD505-2E9C-101B-9397-08002B2CF9AE}" pid="4" name="docLang">
    <vt:lpwstr>en</vt:lpwstr>
  </property>
</Properties>
</file>